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99" r:id="rId1"/>
  </p:sldMasterIdLst>
  <p:notesMasterIdLst>
    <p:notesMasterId r:id="rId15"/>
  </p:notesMasterIdLst>
  <p:sldIdLst>
    <p:sldId id="256" r:id="rId2"/>
    <p:sldId id="267" r:id="rId3"/>
    <p:sldId id="257" r:id="rId4"/>
    <p:sldId id="258" r:id="rId5"/>
    <p:sldId id="273" r:id="rId6"/>
    <p:sldId id="260" r:id="rId7"/>
    <p:sldId id="268" r:id="rId8"/>
    <p:sldId id="272" r:id="rId9"/>
    <p:sldId id="263" r:id="rId10"/>
    <p:sldId id="264" r:id="rId11"/>
    <p:sldId id="269" r:id="rId12"/>
    <p:sldId id="270" r:id="rId13"/>
    <p:sldId id="271" r:id="rId14"/>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2349" autoAdjust="0"/>
  </p:normalViewPr>
  <p:slideViewPr>
    <p:cSldViewPr>
      <p:cViewPr varScale="1">
        <p:scale>
          <a:sx n="90" d="100"/>
          <a:sy n="90" d="100"/>
        </p:scale>
        <p:origin x="-816" y="-10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3474030860"/>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smtClean="0"/>
              <a:t>BY</a:t>
            </a:r>
          </a:p>
          <a:p>
            <a:pPr marL="0" lvl="0" indent="0" algn="l" rtl="0">
              <a:spcBef>
                <a:spcPts val="0"/>
              </a:spcBef>
              <a:spcAft>
                <a:spcPts val="0"/>
              </a:spcAft>
              <a:buNone/>
            </a:pPr>
            <a:r>
              <a:rPr lang="en-GB" dirty="0" smtClean="0"/>
              <a:t>G.ROHITHA</a:t>
            </a:r>
          </a:p>
          <a:p>
            <a:pPr marL="0" lvl="0" indent="0" algn="l" rtl="0">
              <a:spcBef>
                <a:spcPts val="0"/>
              </a:spcBef>
              <a:spcAft>
                <a:spcPts val="0"/>
              </a:spcAft>
              <a:buNone/>
            </a:pPr>
            <a:r>
              <a:rPr lang="en-GB" dirty="0" smtClean="0"/>
              <a:t>G.SUHITHA</a:t>
            </a:r>
          </a:p>
          <a:p>
            <a:pPr marL="0" lvl="0" indent="0" algn="l" rtl="0">
              <a:spcBef>
                <a:spcPts val="0"/>
              </a:spcBef>
              <a:spcAft>
                <a:spcPts val="0"/>
              </a:spcAft>
              <a:buNone/>
            </a:pPr>
            <a:r>
              <a:rPr lang="en-GB" dirty="0" smtClean="0"/>
              <a:t>G.PAVAN</a:t>
            </a:r>
            <a:r>
              <a:rPr lang="en-GB" baseline="0" dirty="0" smtClean="0"/>
              <a:t> KUMAR</a:t>
            </a:r>
          </a:p>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4fb124ffa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4fb124ffa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4fb124ffa9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4fb124ffa9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4fb124ffa9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4fb124ffa9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4fb124ffa9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4fb124ffa9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4fb124ffa9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4fb124ffa9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1" name="Rectangle 10"/>
          <p:cNvSpPr/>
          <p:nvPr/>
        </p:nvSpPr>
        <p:spPr>
          <a:xfrm>
            <a:off x="0" y="2900190"/>
            <a:ext cx="9144000" cy="2243310"/>
          </a:xfrm>
          <a:prstGeom prst="rect">
            <a:avLst/>
          </a:prstGeom>
          <a:gradFill>
            <a:gsLst>
              <a:gs pos="0">
                <a:schemeClr val="bg1">
                  <a:alpha val="91000"/>
                </a:schemeClr>
              </a:gs>
              <a:gs pos="37000">
                <a:schemeClr val="bg1">
                  <a:alpha val="76000"/>
                </a:schemeClr>
              </a:gs>
              <a:gs pos="100000">
                <a:schemeClr val="bg2">
                  <a:alpha val="79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0" y="0"/>
            <a:ext cx="9144000" cy="2900190"/>
          </a:xfrm>
          <a:prstGeom prst="rect">
            <a:avLst/>
          </a:prstGeom>
          <a:gradFill flip="none" rotWithShape="1">
            <a:gsLst>
              <a:gs pos="0">
                <a:schemeClr val="bg1">
                  <a:alpha val="89000"/>
                </a:schemeClr>
              </a:gs>
              <a:gs pos="48000">
                <a:schemeClr val="bg1">
                  <a:alpha val="62000"/>
                </a:schemeClr>
              </a:gs>
              <a:gs pos="100000">
                <a:schemeClr val="bg2">
                  <a:alpha val="79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p:cNvSpPr/>
          <p:nvPr/>
        </p:nvSpPr>
        <p:spPr>
          <a:xfrm>
            <a:off x="0" y="1989233"/>
            <a:ext cx="9144000" cy="1714500"/>
          </a:xfrm>
          <a:prstGeom prst="rect">
            <a:avLst/>
          </a:prstGeom>
          <a:gradFill flip="none" rotWithShape="1">
            <a:gsLst>
              <a:gs pos="0">
                <a:schemeClr val="bg1">
                  <a:alpha val="0"/>
                </a:schemeClr>
              </a:gs>
              <a:gs pos="29000">
                <a:schemeClr val="bg1">
                  <a:alpha val="30000"/>
                </a:schemeClr>
              </a:gs>
              <a:gs pos="45000">
                <a:schemeClr val="bg2">
                  <a:alpha val="40000"/>
                </a:schemeClr>
              </a:gs>
              <a:gs pos="55000">
                <a:schemeClr val="bg1">
                  <a:alpha val="26000"/>
                </a:schemeClr>
              </a:gs>
              <a:gs pos="65000">
                <a:schemeClr val="bg2">
                  <a:alpha val="60000"/>
                </a:schemeClr>
              </a:gs>
              <a:gs pos="100000">
                <a:schemeClr val="bg1">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0" y="1200150"/>
            <a:ext cx="9144000" cy="3829050"/>
          </a:xfrm>
          <a:prstGeom prst="ellipse">
            <a:avLst/>
          </a:prstGeom>
          <a:gradFill flip="none" rotWithShape="1">
            <a:gsLst>
              <a:gs pos="0">
                <a:schemeClr val="bg1"/>
              </a:gs>
              <a:gs pos="54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p:cNvSpPr>
            <a:spLocks noGrp="1"/>
          </p:cNvSpPr>
          <p:nvPr>
            <p:ph type="subTitle" idx="1"/>
          </p:nvPr>
        </p:nvSpPr>
        <p:spPr>
          <a:xfrm>
            <a:off x="1473795" y="3789409"/>
            <a:ext cx="5637010" cy="661589"/>
          </a:xfrm>
        </p:spPr>
        <p:txBody>
          <a:bodyPr>
            <a:normAutofit/>
          </a:bodyPr>
          <a:lstStyle>
            <a:lvl1pPr marL="0" indent="0" algn="l">
              <a:buNone/>
              <a:defRPr sz="220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C16D3127-8B82-4EF7-85BF-6355E25D0681}" type="datetimeFigureOut">
              <a:rPr lang="en-GB" smtClean="0"/>
              <a:t>21/02/2019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
        <p:nvSpPr>
          <p:cNvPr id="2" name="Title 1"/>
          <p:cNvSpPr>
            <a:spLocks noGrp="1"/>
          </p:cNvSpPr>
          <p:nvPr>
            <p:ph type="ctrTitle"/>
          </p:nvPr>
        </p:nvSpPr>
        <p:spPr>
          <a:xfrm>
            <a:off x="817582" y="2349218"/>
            <a:ext cx="7175351" cy="1344875"/>
          </a:xfrm>
          <a:effectLst/>
        </p:spPr>
        <p:txBody>
          <a:bodyPr>
            <a:noAutofit/>
          </a:bodyPr>
          <a:lstStyle>
            <a:lvl1pPr marL="640080" indent="-457200" algn="l">
              <a:defRPr sz="5400"/>
            </a:lvl1pPr>
          </a:lstStyle>
          <a:p>
            <a:r>
              <a:rPr lang="en-US" smtClean="0"/>
              <a:t>Click to edit Master title style</a:t>
            </a:r>
            <a:endParaRPr lang="en-US" dirty="0"/>
          </a:p>
        </p:txBody>
      </p:sp>
    </p:spTree>
  </p:cSld>
  <p:clrMapOvr>
    <a:masterClrMapping/>
  </p:clrMapOvr>
  <p:timing>
    <p:tnLst>
      <p:par>
        <p:cTn id="1" dur="indefinite" restart="never" nodeType="tmRoot"/>
      </p:par>
    </p:tnLst>
  </p:timing>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1905000" y="548639"/>
            <a:ext cx="6400800" cy="260604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16D3127-8B82-4EF7-85BF-6355E25D0681}" type="datetimeFigureOut">
              <a:rPr lang="en-GB" smtClean="0"/>
              <a:t>21/02/2019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cSld>
  <p:clrMapOvr>
    <a:masterClrMapping/>
  </p:clrMapOvr>
  <p:timing>
    <p:tnLst>
      <p:par>
        <p:cTn id="1" dur="indefinite" restart="never" nodeType="tmRoot"/>
      </p:par>
    </p:tnLst>
  </p:timing>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53758" y="282388"/>
            <a:ext cx="2057400" cy="3928754"/>
          </a:xfrm>
          <a:effectLst/>
        </p:spPr>
        <p:txBody>
          <a:bodyPr vert="eaVert"/>
          <a:lstStyle>
            <a:lvl1pPr algn="l">
              <a:defRPr/>
            </a:lvl1pPr>
          </a:lstStyle>
          <a:p>
            <a:r>
              <a:rPr lang="en-US" smtClean="0"/>
              <a:t>Click to edit Master title style</a:t>
            </a:r>
            <a:endParaRPr lang="en-US"/>
          </a:p>
        </p:txBody>
      </p:sp>
      <p:sp>
        <p:nvSpPr>
          <p:cNvPr id="3" name="Vertical Text Placeholder 2"/>
          <p:cNvSpPr>
            <a:spLocks noGrp="1"/>
          </p:cNvSpPr>
          <p:nvPr>
            <p:ph type="body" orient="vert" idx="1"/>
          </p:nvPr>
        </p:nvSpPr>
        <p:spPr>
          <a:xfrm>
            <a:off x="3324114" y="548640"/>
            <a:ext cx="4829287" cy="367104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16D3127-8B82-4EF7-85BF-6355E25D0681}" type="datetimeFigureOut">
              <a:rPr lang="en-GB" smtClean="0"/>
              <a:t>21/02/2019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cSld>
  <p:clrMapOvr>
    <a:masterClrMapping/>
  </p:clrMapOvr>
  <p:timing>
    <p:tnLst>
      <p:par>
        <p:cTn id="1" dur="indefinite" restart="never" nodeType="tmRoot"/>
      </p:par>
    </p:tnLst>
  </p:timing>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C16D3127-8B82-4EF7-85BF-6355E25D0681}" type="datetimeFigureOut">
              <a:rPr lang="en-GB" smtClean="0"/>
              <a:t>21/02/2019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
        <p:nvSpPr>
          <p:cNvPr id="8" name="Title 7"/>
          <p:cNvSpPr>
            <a:spLocks noGrp="1"/>
          </p:cNvSpPr>
          <p:nvPr>
            <p:ph type="title"/>
          </p:nvPr>
        </p:nvSpPr>
        <p:spPr/>
        <p:txBody>
          <a:bodyPr/>
          <a:lstStyle/>
          <a:p>
            <a:r>
              <a:rPr lang="en-US" smtClean="0"/>
              <a:t>Click to edit Master title style</a:t>
            </a:r>
            <a:endParaRPr lang="en-US"/>
          </a:p>
        </p:txBody>
      </p:sp>
      <p:sp>
        <p:nvSpPr>
          <p:cNvPr id="10" name="Content Placeholder 9"/>
          <p:cNvSpPr>
            <a:spLocks noGrp="1"/>
          </p:cNvSpPr>
          <p:nvPr>
            <p:ph sz="quarter" idx="13"/>
          </p:nvPr>
        </p:nvSpPr>
        <p:spPr>
          <a:xfrm>
            <a:off x="1143000" y="548640"/>
            <a:ext cx="6400800" cy="260604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iming>
    <p:tnLst>
      <p:par>
        <p:cTn id="1" dur="indefinite" restart="never" nodeType="tmRoot"/>
      </p:par>
    </p:tnLst>
  </p:timing>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p:cNvSpPr/>
          <p:nvPr/>
        </p:nvSpPr>
        <p:spPr>
          <a:xfrm>
            <a:off x="0" y="2900190"/>
            <a:ext cx="9144000" cy="2243310"/>
          </a:xfrm>
          <a:prstGeom prst="rect">
            <a:avLst/>
          </a:prstGeom>
          <a:gradFill>
            <a:gsLst>
              <a:gs pos="0">
                <a:schemeClr val="bg1">
                  <a:alpha val="92000"/>
                </a:schemeClr>
              </a:gs>
              <a:gs pos="37000">
                <a:schemeClr val="bg1">
                  <a:alpha val="77000"/>
                </a:schemeClr>
              </a:gs>
              <a:gs pos="100000">
                <a:schemeClr val="bg2">
                  <a:alpha val="80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0" y="0"/>
            <a:ext cx="9144000" cy="2900190"/>
          </a:xfrm>
          <a:prstGeom prst="rect">
            <a:avLst/>
          </a:prstGeom>
          <a:gradFill flip="none" rotWithShape="1">
            <a:gsLst>
              <a:gs pos="0">
                <a:schemeClr val="bg1">
                  <a:alpha val="90000"/>
                </a:schemeClr>
              </a:gs>
              <a:gs pos="48000">
                <a:schemeClr val="bg1">
                  <a:alpha val="63000"/>
                </a:schemeClr>
              </a:gs>
              <a:gs pos="100000">
                <a:schemeClr val="bg2">
                  <a:alpha val="8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0" y="1989233"/>
            <a:ext cx="9144000" cy="1714500"/>
          </a:xfrm>
          <a:prstGeom prst="rect">
            <a:avLst/>
          </a:prstGeom>
          <a:gradFill flip="none" rotWithShape="1">
            <a:gsLst>
              <a:gs pos="0">
                <a:schemeClr val="bg1">
                  <a:alpha val="0"/>
                </a:schemeClr>
              </a:gs>
              <a:gs pos="29000">
                <a:schemeClr val="bg1">
                  <a:alpha val="30000"/>
                </a:schemeClr>
              </a:gs>
              <a:gs pos="45000">
                <a:schemeClr val="bg2">
                  <a:alpha val="40000"/>
                </a:schemeClr>
              </a:gs>
              <a:gs pos="55000">
                <a:schemeClr val="bg1">
                  <a:alpha val="26000"/>
                </a:schemeClr>
              </a:gs>
              <a:gs pos="65000">
                <a:schemeClr val="bg2">
                  <a:alpha val="60000"/>
                </a:schemeClr>
              </a:gs>
              <a:gs pos="100000">
                <a:schemeClr val="bg1">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0" y="1200150"/>
            <a:ext cx="9144000" cy="3829050"/>
          </a:xfrm>
          <a:prstGeom prst="ellipse">
            <a:avLst/>
          </a:prstGeom>
          <a:gradFill flip="none" rotWithShape="1">
            <a:gsLst>
              <a:gs pos="0">
                <a:schemeClr val="bg1"/>
              </a:gs>
              <a:gs pos="54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033195" y="1629486"/>
            <a:ext cx="5966666" cy="1817510"/>
          </a:xfrm>
          <a:effectLst/>
        </p:spPr>
        <p:txBody>
          <a:bodyPr anchor="b"/>
          <a:lstStyle>
            <a:lvl1pPr algn="r">
              <a:defRPr sz="4600" b="1" cap="none" baseline="0"/>
            </a:lvl1pPr>
          </a:lstStyle>
          <a:p>
            <a:r>
              <a:rPr lang="en-US" smtClean="0"/>
              <a:t>Click to edit Master title style</a:t>
            </a:r>
            <a:endParaRPr lang="en-US" dirty="0"/>
          </a:p>
        </p:txBody>
      </p:sp>
      <p:sp>
        <p:nvSpPr>
          <p:cNvPr id="3" name="Text Placeholder 2"/>
          <p:cNvSpPr>
            <a:spLocks noGrp="1"/>
          </p:cNvSpPr>
          <p:nvPr>
            <p:ph type="body" idx="1"/>
          </p:nvPr>
        </p:nvSpPr>
        <p:spPr>
          <a:xfrm>
            <a:off x="2022438" y="3455633"/>
            <a:ext cx="5970494" cy="626595"/>
          </a:xfrm>
        </p:spPr>
        <p:txBody>
          <a:bodyPr anchor="t"/>
          <a:lstStyle>
            <a:lvl1pPr marL="0" indent="0" algn="r">
              <a:buNone/>
              <a:defRPr sz="20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16D3127-8B82-4EF7-85BF-6355E25D0681}" type="datetimeFigureOut">
              <a:rPr lang="en-GB" smtClean="0"/>
              <a:t>21/02/2019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cSld>
  <p:clrMapOvr>
    <a:masterClrMapping/>
  </p:clrMapOvr>
  <p:timing>
    <p:tnLst>
      <p:par>
        <p:cTn id="1" dur="indefinite" restart="never" nodeType="tmRoot"/>
      </p:par>
    </p:tnLst>
  </p:timing>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C16D3127-8B82-4EF7-85BF-6355E25D0681}" type="datetimeFigureOut">
              <a:rPr lang="en-GB" smtClean="0"/>
              <a:t>21/02/2019</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
        <p:nvSpPr>
          <p:cNvPr id="8" name="Title 7"/>
          <p:cNvSpPr>
            <a:spLocks noGrp="1"/>
          </p:cNvSpPr>
          <p:nvPr>
            <p:ph type="title"/>
          </p:nvPr>
        </p:nvSpPr>
        <p:spPr/>
        <p:txBody>
          <a:bodyPr/>
          <a:lstStyle/>
          <a:p>
            <a:r>
              <a:rPr lang="en-US" smtClean="0"/>
              <a:t>Click to edit Master title style</a:t>
            </a:r>
            <a:endParaRPr lang="en-US"/>
          </a:p>
        </p:txBody>
      </p:sp>
      <p:sp>
        <p:nvSpPr>
          <p:cNvPr id="9" name="Content Placeholder 8"/>
          <p:cNvSpPr>
            <a:spLocks noGrp="1"/>
          </p:cNvSpPr>
          <p:nvPr>
            <p:ph sz="quarter" idx="13"/>
          </p:nvPr>
        </p:nvSpPr>
        <p:spPr>
          <a:xfrm>
            <a:off x="1142999" y="548639"/>
            <a:ext cx="3346704" cy="260604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1" name="Content Placeholder 10"/>
          <p:cNvSpPr>
            <a:spLocks noGrp="1"/>
          </p:cNvSpPr>
          <p:nvPr>
            <p:ph sz="quarter" idx="14"/>
          </p:nvPr>
        </p:nvSpPr>
        <p:spPr>
          <a:xfrm>
            <a:off x="4645152" y="548640"/>
            <a:ext cx="3346704" cy="260604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iming>
    <p:tnLst>
      <p:par>
        <p:cTn id="1" dur="indefinite" restart="never" nodeType="tmRoot"/>
      </p:par>
    </p:tnLst>
  </p:timing>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143000" y="548640"/>
            <a:ext cx="3346704" cy="479822"/>
          </a:xfrm>
        </p:spPr>
        <p:txBody>
          <a:bodyPr anchor="b">
            <a:noAutofit/>
          </a:bodyPr>
          <a:lstStyle>
            <a:lvl1pPr marL="0" indent="0" algn="ctr">
              <a:buNone/>
              <a:defRPr lang="en-US" sz="2400" b="1" i="0" kern="1200" dirty="0" smtClean="0">
                <a:gradFill>
                  <a:gsLst>
                    <a:gs pos="0">
                      <a:schemeClr val="tx1"/>
                    </a:gs>
                    <a:gs pos="40000">
                      <a:schemeClr val="tx1">
                        <a:lumMod val="75000"/>
                        <a:lumOff val="25000"/>
                      </a:schemeClr>
                    </a:gs>
                    <a:gs pos="100000">
                      <a:schemeClr val="tx2">
                        <a:alpha val="65000"/>
                      </a:schemeClr>
                    </a:gs>
                  </a:gsLst>
                  <a:lin ang="5400000" scaled="0"/>
                </a:gradFill>
                <a:effectLst/>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56447" y="1050245"/>
            <a:ext cx="3346704" cy="2057400"/>
          </a:xfrm>
        </p:spPr>
        <p:txBody>
          <a:bodyPr>
            <a:normAutofit/>
          </a:bodyPr>
          <a:lstStyle>
            <a:lvl1pPr>
              <a:defRPr sz="18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47302" y="548640"/>
            <a:ext cx="3346704" cy="479822"/>
          </a:xfrm>
        </p:spPr>
        <p:txBody>
          <a:bodyPr anchor="b">
            <a:noAutofit/>
          </a:bodyPr>
          <a:lstStyle>
            <a:lvl1pPr marL="0" indent="0" algn="ctr">
              <a:buNone/>
              <a:defRPr lang="en-US" sz="2400" b="1" i="0" kern="1200" dirty="0" smtClean="0">
                <a:gradFill>
                  <a:gsLst>
                    <a:gs pos="0">
                      <a:schemeClr val="tx1"/>
                    </a:gs>
                    <a:gs pos="40000">
                      <a:schemeClr val="tx1">
                        <a:lumMod val="75000"/>
                        <a:lumOff val="25000"/>
                      </a:schemeClr>
                    </a:gs>
                    <a:gs pos="100000">
                      <a:schemeClr val="tx2">
                        <a:alpha val="65000"/>
                      </a:schemeClr>
                    </a:gs>
                  </a:gsLst>
                  <a:lin ang="5400000" scaled="0"/>
                </a:gradFill>
                <a:effectLst/>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ctr" defTabSz="914400" rtl="0" eaLnBrk="1" latinLnBrk="0" hangingPunct="1">
              <a:spcBef>
                <a:spcPct val="20000"/>
              </a:spcBef>
              <a:spcAft>
                <a:spcPts val="300"/>
              </a:spcAft>
              <a:buClr>
                <a:schemeClr val="accent6">
                  <a:lumMod val="75000"/>
                </a:schemeClr>
              </a:buClr>
              <a:buSzPct val="130000"/>
              <a:buFont typeface="Georgia" pitchFamily="18" charset="0"/>
              <a:buNone/>
            </a:pPr>
            <a:r>
              <a:rPr lang="en-US" smtClean="0"/>
              <a:t>Click to edit Master text styles</a:t>
            </a:r>
          </a:p>
        </p:txBody>
      </p:sp>
      <p:sp>
        <p:nvSpPr>
          <p:cNvPr id="6" name="Content Placeholder 5"/>
          <p:cNvSpPr>
            <a:spLocks noGrp="1"/>
          </p:cNvSpPr>
          <p:nvPr>
            <p:ph sz="quarter" idx="4"/>
          </p:nvPr>
        </p:nvSpPr>
        <p:spPr>
          <a:xfrm>
            <a:off x="4645025" y="1049274"/>
            <a:ext cx="3346704" cy="2057400"/>
          </a:xfrm>
        </p:spPr>
        <p:txBody>
          <a:bodyPr>
            <a:normAutofit/>
          </a:bodyPr>
          <a:lstStyle>
            <a:lvl1pPr>
              <a:defRPr sz="18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C16D3127-8B82-4EF7-85BF-6355E25D0681}" type="datetimeFigureOut">
              <a:rPr lang="en-GB" smtClean="0"/>
              <a:t>21/02/2019</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
        <p:nvSpPr>
          <p:cNvPr id="10" name="Title 9"/>
          <p:cNvSpPr>
            <a:spLocks noGrp="1"/>
          </p:cNvSpPr>
          <p:nvPr>
            <p:ph type="title"/>
          </p:nvPr>
        </p:nvSpPr>
        <p:spPr/>
        <p:txBody>
          <a:bodyPr/>
          <a:lstStyle/>
          <a:p>
            <a:r>
              <a:rPr lang="en-US" smtClean="0"/>
              <a:t>Click to edit Master title style</a:t>
            </a:r>
            <a:endParaRPr lang="en-US" dirty="0"/>
          </a:p>
        </p:txBody>
      </p:sp>
    </p:spTree>
  </p:cSld>
  <p:clrMapOvr>
    <a:masterClrMapping/>
  </p:clrMapOvr>
  <p:timing>
    <p:tnLst>
      <p:par>
        <p:cTn id="1" dur="indefinite" restart="never" nodeType="tmRoot"/>
      </p:par>
    </p:tnLst>
  </p:timing>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C16D3127-8B82-4EF7-85BF-6355E25D0681}" type="datetimeFigureOut">
              <a:rPr lang="en-GB" smtClean="0"/>
              <a:t>21/02/2019</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cSld>
  <p:clrMapOvr>
    <a:masterClrMapping/>
  </p:clrMapOvr>
  <p:timing>
    <p:tnLst>
      <p:par>
        <p:cTn id="1" dur="indefinite" restart="never" nodeType="tmRoot"/>
      </p:par>
    </p:tnLst>
  </p:timing>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16D3127-8B82-4EF7-85BF-6355E25D0681}" type="datetimeFigureOut">
              <a:rPr lang="en-GB" smtClean="0"/>
              <a:t>21/02/2019</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096" y="1657350"/>
            <a:ext cx="3636085" cy="943870"/>
          </a:xfrm>
          <a:effectLst/>
        </p:spPr>
        <p:txBody>
          <a:bodyPr anchor="b">
            <a:noAutofit/>
          </a:bodyPr>
          <a:lstStyle>
            <a:lvl1pPr marL="228600" indent="-228600" algn="l">
              <a:defRPr sz="2800" b="1">
                <a:effectLst/>
              </a:defRPr>
            </a:lvl1pPr>
          </a:lstStyle>
          <a:p>
            <a:r>
              <a:rPr lang="en-US" smtClean="0"/>
              <a:t>Click to edit Master title style</a:t>
            </a:r>
            <a:endParaRPr lang="en-US" dirty="0"/>
          </a:p>
        </p:txBody>
      </p:sp>
      <p:sp>
        <p:nvSpPr>
          <p:cNvPr id="3" name="Content Placeholder 2"/>
          <p:cNvSpPr>
            <a:spLocks noGrp="1"/>
          </p:cNvSpPr>
          <p:nvPr>
            <p:ph idx="1"/>
          </p:nvPr>
        </p:nvSpPr>
        <p:spPr>
          <a:xfrm>
            <a:off x="4593516" y="548640"/>
            <a:ext cx="4017085" cy="3671048"/>
          </a:xfrm>
        </p:spPr>
        <p:txBody>
          <a:bodyPr anchor="ctr"/>
          <a:lstStyle>
            <a:lvl1pPr>
              <a:defRPr sz="2200"/>
            </a:lvl1pPr>
            <a:lvl2pPr>
              <a:defRPr sz="2000"/>
            </a:lvl2pPr>
            <a:lvl3pPr>
              <a:defRPr sz="1800"/>
            </a:lvl3pPr>
            <a:lvl4pPr>
              <a:defRPr sz="1600"/>
            </a:lvl4pPr>
            <a:lvl5pPr>
              <a:defRPr sz="14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075765" y="2623351"/>
            <a:ext cx="3388660" cy="160463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16D3127-8B82-4EF7-85BF-6355E25D0681}" type="datetimeFigureOut">
              <a:rPr lang="en-GB" smtClean="0"/>
              <a:t>21/02/2019</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cSld>
  <p:clrMapOvr>
    <a:masterClrMapping/>
  </p:clrMapOvr>
  <p:timing>
    <p:tnLst>
      <p:par>
        <p:cTn id="1" dur="indefinite" restart="never" nodeType="tmRoot"/>
      </p:par>
    </p:tnLst>
  </p:timing>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2900190"/>
            <a:ext cx="9144000" cy="2243310"/>
          </a:xfrm>
          <a:prstGeom prst="rect">
            <a:avLst/>
          </a:prstGeom>
          <a:gradFill>
            <a:gsLst>
              <a:gs pos="0">
                <a:schemeClr val="bg1">
                  <a:alpha val="92000"/>
                </a:schemeClr>
              </a:gs>
              <a:gs pos="37000">
                <a:schemeClr val="bg1">
                  <a:alpha val="77000"/>
                </a:schemeClr>
              </a:gs>
              <a:gs pos="100000">
                <a:schemeClr val="bg2">
                  <a:alpha val="80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0" y="0"/>
            <a:ext cx="9144000" cy="2900190"/>
          </a:xfrm>
          <a:prstGeom prst="rect">
            <a:avLst/>
          </a:prstGeom>
          <a:gradFill flip="none" rotWithShape="1">
            <a:gsLst>
              <a:gs pos="0">
                <a:schemeClr val="bg1">
                  <a:alpha val="90000"/>
                </a:schemeClr>
              </a:gs>
              <a:gs pos="48000">
                <a:schemeClr val="bg1">
                  <a:alpha val="63000"/>
                </a:schemeClr>
              </a:gs>
              <a:gs pos="100000">
                <a:schemeClr val="bg2">
                  <a:alpha val="8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p:cNvSpPr/>
          <p:nvPr/>
        </p:nvSpPr>
        <p:spPr>
          <a:xfrm>
            <a:off x="0" y="1989233"/>
            <a:ext cx="9144000" cy="1714500"/>
          </a:xfrm>
          <a:prstGeom prst="rect">
            <a:avLst/>
          </a:prstGeom>
          <a:gradFill flip="none" rotWithShape="1">
            <a:gsLst>
              <a:gs pos="0">
                <a:schemeClr val="bg1">
                  <a:alpha val="0"/>
                </a:schemeClr>
              </a:gs>
              <a:gs pos="29000">
                <a:schemeClr val="bg1">
                  <a:alpha val="30000"/>
                </a:schemeClr>
              </a:gs>
              <a:gs pos="45000">
                <a:schemeClr val="bg2">
                  <a:alpha val="40000"/>
                </a:schemeClr>
              </a:gs>
              <a:gs pos="55000">
                <a:schemeClr val="bg1">
                  <a:alpha val="26000"/>
                </a:schemeClr>
              </a:gs>
              <a:gs pos="65000">
                <a:schemeClr val="bg2">
                  <a:alpha val="60000"/>
                </a:schemeClr>
              </a:gs>
              <a:gs pos="100000">
                <a:schemeClr val="bg1">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0" y="1200150"/>
            <a:ext cx="9144000" cy="3829050"/>
          </a:xfrm>
          <a:prstGeom prst="ellipse">
            <a:avLst/>
          </a:prstGeom>
          <a:gradFill flip="none" rotWithShape="1">
            <a:gsLst>
              <a:gs pos="0">
                <a:schemeClr val="bg1"/>
              </a:gs>
              <a:gs pos="54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idx="1"/>
          </p:nvPr>
        </p:nvSpPr>
        <p:spPr>
          <a:xfrm>
            <a:off x="4475175" y="857250"/>
            <a:ext cx="4114800" cy="2345855"/>
          </a:xfrm>
          <a:prstGeom prst="roundRect">
            <a:avLst>
              <a:gd name="adj" fmla="val 4230"/>
            </a:avLst>
          </a:prstGeom>
          <a:solidFill>
            <a:schemeClr val="bg2">
              <a:lumMod val="90000"/>
            </a:schemeClr>
          </a:solidFill>
          <a:effectLst>
            <a:reflection blurRad="4350" stA="23000" endA="300" endPos="28000" dir="5400000" sy="-100000" algn="bl" rotWithShape="0"/>
          </a:effectLst>
          <a:scene3d>
            <a:camera prst="perspectiveContrastingLeftFacing" fov="1800000">
              <a:rot lat="300000" lon="2100000" rev="0"/>
            </a:camera>
            <a:lightRig rig="balanced" dir="t"/>
          </a:scene3d>
          <a:sp3d>
            <a:bevelT w="50800" h="50800"/>
          </a:sp3d>
        </p:spPr>
        <p:txBody>
          <a:bodyPr>
            <a:normAutofit/>
            <a:flatTx/>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877887" y="757865"/>
            <a:ext cx="3694114" cy="1622265"/>
          </a:xfrm>
        </p:spPr>
        <p:txBody>
          <a:bodyPr anchor="b"/>
          <a:lstStyle>
            <a:lvl1pPr marL="182880" indent="-182880">
              <a:buFont typeface="Georgia" pitchFamily="18" charset="0"/>
              <a:buChar char="*"/>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16D3127-8B82-4EF7-85BF-6355E25D0681}" type="datetimeFigureOut">
              <a:rPr lang="en-GB" smtClean="0"/>
              <a:t>21/02/2019</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
        <p:nvSpPr>
          <p:cNvPr id="2" name="Title 1"/>
          <p:cNvSpPr>
            <a:spLocks noGrp="1"/>
          </p:cNvSpPr>
          <p:nvPr>
            <p:ph type="title"/>
          </p:nvPr>
        </p:nvSpPr>
        <p:spPr>
          <a:xfrm>
            <a:off x="727268" y="3348316"/>
            <a:ext cx="6383538" cy="857250"/>
          </a:xfrm>
        </p:spPr>
        <p:txBody>
          <a:bodyPr anchor="b">
            <a:noAutofit/>
          </a:bodyPr>
          <a:lstStyle>
            <a:lvl1pPr algn="l">
              <a:defRPr sz="4600" b="1"/>
            </a:lvl1pPr>
          </a:lstStyle>
          <a:p>
            <a:r>
              <a:rPr lang="en-US" smtClean="0"/>
              <a:t>Click to edit Master title style</a:t>
            </a:r>
            <a:endParaRPr lang="en-US" dirty="0"/>
          </a:p>
        </p:txBody>
      </p:sp>
    </p:spTree>
  </p:cSld>
  <p:clrMapOvr>
    <a:masterClrMapping/>
  </p:clrMapOvr>
  <p:timing>
    <p:tnLst>
      <p:par>
        <p:cTn id="1" dur="indefinite" restart="never" nodeType="tmRoot"/>
      </p:par>
    </p:tnLst>
  </p:timing>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sp>
        <p:nvSpPr>
          <p:cNvPr id="7" name="Rectangle 6"/>
          <p:cNvSpPr/>
          <p:nvPr/>
        </p:nvSpPr>
        <p:spPr>
          <a:xfrm>
            <a:off x="0" y="3829050"/>
            <a:ext cx="9144000" cy="1314450"/>
          </a:xfrm>
          <a:prstGeom prst="rect">
            <a:avLst/>
          </a:prstGeom>
          <a:gradFill>
            <a:gsLst>
              <a:gs pos="0">
                <a:schemeClr val="bg1">
                  <a:alpha val="91000"/>
                </a:schemeClr>
              </a:gs>
              <a:gs pos="37000">
                <a:schemeClr val="bg1">
                  <a:alpha val="76000"/>
                </a:schemeClr>
              </a:gs>
              <a:gs pos="100000">
                <a:schemeClr val="bg2">
                  <a:alpha val="79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0" y="0"/>
            <a:ext cx="9144000" cy="3829050"/>
          </a:xfrm>
          <a:prstGeom prst="rect">
            <a:avLst/>
          </a:prstGeom>
          <a:gradFill flip="none" rotWithShape="1">
            <a:gsLst>
              <a:gs pos="0">
                <a:schemeClr val="bg1">
                  <a:alpha val="89000"/>
                </a:schemeClr>
              </a:gs>
              <a:gs pos="48000">
                <a:schemeClr val="bg1">
                  <a:alpha val="62000"/>
                </a:schemeClr>
              </a:gs>
              <a:gs pos="100000">
                <a:schemeClr val="bg2">
                  <a:alpha val="79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0" y="2826228"/>
            <a:ext cx="9144000" cy="1714500"/>
          </a:xfrm>
          <a:prstGeom prst="rect">
            <a:avLst/>
          </a:prstGeom>
          <a:gradFill flip="none" rotWithShape="1">
            <a:gsLst>
              <a:gs pos="0">
                <a:schemeClr val="bg1">
                  <a:alpha val="0"/>
                </a:schemeClr>
              </a:gs>
              <a:gs pos="29000">
                <a:schemeClr val="bg1">
                  <a:alpha val="30000"/>
                </a:schemeClr>
              </a:gs>
              <a:gs pos="45000">
                <a:schemeClr val="bg2">
                  <a:alpha val="40000"/>
                </a:schemeClr>
              </a:gs>
              <a:gs pos="55000">
                <a:schemeClr val="bg1">
                  <a:alpha val="26000"/>
                </a:schemeClr>
              </a:gs>
              <a:gs pos="65000">
                <a:schemeClr val="bg2">
                  <a:alpha val="60000"/>
                </a:schemeClr>
              </a:gs>
              <a:gs pos="100000">
                <a:schemeClr val="bg1">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0" y="1200150"/>
            <a:ext cx="9144000" cy="3829050"/>
          </a:xfrm>
          <a:prstGeom prst="ellipse">
            <a:avLst/>
          </a:prstGeom>
          <a:gradFill flip="none" rotWithShape="1">
            <a:gsLst>
              <a:gs pos="0">
                <a:schemeClr val="bg1"/>
              </a:gs>
              <a:gs pos="56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1793290" y="3279126"/>
            <a:ext cx="6512511" cy="857250"/>
          </a:xfrm>
          <a:prstGeom prst="rect">
            <a:avLst/>
          </a:prstGeom>
          <a:effectLst/>
        </p:spPr>
        <p:txBody>
          <a:bodyPr vert="horz" lIns="91440" tIns="45720" rIns="91440" bIns="45720" rtlCol="0" anchor="t" anchorCtr="0">
            <a:noAutofit/>
          </a:bodyPr>
          <a:lstStyle/>
          <a:p>
            <a:r>
              <a:rPr lang="en-US" smtClean="0"/>
              <a:t>Click to edit Master title style</a:t>
            </a:r>
            <a:endParaRPr lang="en-US" dirty="0"/>
          </a:p>
        </p:txBody>
      </p:sp>
      <p:sp>
        <p:nvSpPr>
          <p:cNvPr id="3" name="Text Placeholder 2"/>
          <p:cNvSpPr>
            <a:spLocks noGrp="1"/>
          </p:cNvSpPr>
          <p:nvPr>
            <p:ph type="body" idx="1"/>
          </p:nvPr>
        </p:nvSpPr>
        <p:spPr>
          <a:xfrm>
            <a:off x="1143000" y="549195"/>
            <a:ext cx="6400800" cy="260604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172200" y="4629150"/>
            <a:ext cx="2514600" cy="273844"/>
          </a:xfrm>
          <a:prstGeom prst="rect">
            <a:avLst/>
          </a:prstGeom>
        </p:spPr>
        <p:txBody>
          <a:bodyPr vert="horz" lIns="91440" tIns="45720" rIns="91440" bIns="45720" rtlCol="0" anchor="ctr"/>
          <a:lstStyle>
            <a:lvl1pPr algn="r">
              <a:defRPr sz="1100" b="1">
                <a:solidFill>
                  <a:schemeClr val="tx1">
                    <a:lumMod val="50000"/>
                    <a:lumOff val="50000"/>
                  </a:schemeClr>
                </a:solidFill>
              </a:defRPr>
            </a:lvl1pPr>
          </a:lstStyle>
          <a:p>
            <a:fld id="{C16D3127-8B82-4EF7-85BF-6355E25D0681}" type="datetimeFigureOut">
              <a:rPr lang="en-GB" smtClean="0"/>
              <a:t>21/02/2019</a:t>
            </a:fld>
            <a:endParaRPr lang="en-GB"/>
          </a:p>
        </p:txBody>
      </p:sp>
      <p:sp>
        <p:nvSpPr>
          <p:cNvPr id="5" name="Footer Placeholder 4"/>
          <p:cNvSpPr>
            <a:spLocks noGrp="1"/>
          </p:cNvSpPr>
          <p:nvPr>
            <p:ph type="ftr" sz="quarter" idx="3"/>
          </p:nvPr>
        </p:nvSpPr>
        <p:spPr>
          <a:xfrm>
            <a:off x="457200" y="4629150"/>
            <a:ext cx="3352801" cy="273844"/>
          </a:xfrm>
          <a:prstGeom prst="rect">
            <a:avLst/>
          </a:prstGeom>
        </p:spPr>
        <p:txBody>
          <a:bodyPr vert="horz" lIns="91440" tIns="45720" rIns="91440" bIns="45720" rtlCol="0" anchor="ctr"/>
          <a:lstStyle>
            <a:lvl1pPr algn="l">
              <a:defRPr sz="1100" b="1">
                <a:solidFill>
                  <a:schemeClr val="tx1">
                    <a:lumMod val="50000"/>
                    <a:lumOff val="50000"/>
                  </a:schemeClr>
                </a:solidFill>
              </a:defRPr>
            </a:lvl1pPr>
          </a:lstStyle>
          <a:p>
            <a:endParaRPr lang="en-GB"/>
          </a:p>
        </p:txBody>
      </p:sp>
      <p:sp>
        <p:nvSpPr>
          <p:cNvPr id="6" name="Slide Number Placeholder 5"/>
          <p:cNvSpPr>
            <a:spLocks noGrp="1"/>
          </p:cNvSpPr>
          <p:nvPr>
            <p:ph type="sldNum" sz="quarter" idx="4"/>
          </p:nvPr>
        </p:nvSpPr>
        <p:spPr>
          <a:xfrm>
            <a:off x="3810000" y="4629150"/>
            <a:ext cx="1828800" cy="273844"/>
          </a:xfrm>
          <a:prstGeom prst="rect">
            <a:avLst/>
          </a:prstGeom>
        </p:spPr>
        <p:txBody>
          <a:bodyPr vert="horz" lIns="91440" tIns="45720" rIns="91440" bIns="45720" rtlCol="0" anchor="ctr"/>
          <a:lstStyle>
            <a:lvl1pPr algn="ctr">
              <a:defRPr sz="1200" b="1">
                <a:solidFill>
                  <a:schemeClr val="tx1">
                    <a:lumMod val="50000"/>
                    <a:lumOff val="50000"/>
                  </a:schemeClr>
                </a:solidFill>
              </a:defRPr>
            </a:lvl1pPr>
          </a:lstStyle>
          <a:p>
            <a:pPr marL="0" lvl="0" indent="0" algn="r" rtl="0">
              <a:spcBef>
                <a:spcPts val="0"/>
              </a:spcBef>
              <a:spcAft>
                <a:spcPts val="0"/>
              </a:spcAft>
              <a:buNone/>
            </a:pPr>
            <a:fld id="{00000000-1234-1234-1234-123412341234}" type="slidenum">
              <a:rPr lang="en-GB" smtClean="0"/>
              <a:t>‹#›</a:t>
            </a:fld>
            <a:endParaRPr lang="en-GB"/>
          </a:p>
        </p:txBody>
      </p:sp>
    </p:spTree>
  </p:cSld>
  <p:clrMap bg1="lt1" tx1="dk1" bg2="lt2" tx2="dk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Lst>
  <p:timing>
    <p:tnLst>
      <p:par>
        <p:cTn id="1" dur="indefinite" restart="never" nodeType="tmRoot"/>
      </p:par>
    </p:tnLst>
  </p:timing>
  <p:hf sldNum="0" hdr="0" ftr="0" dt="0"/>
  <p:txStyles>
    <p:titleStyle>
      <a:lvl1pPr marL="320040" indent="-320040" algn="r" defTabSz="914400" rtl="0" eaLnBrk="1" latinLnBrk="0" hangingPunct="1">
        <a:spcBef>
          <a:spcPct val="0"/>
        </a:spcBef>
        <a:buClr>
          <a:schemeClr val="accent6">
            <a:lumMod val="75000"/>
          </a:schemeClr>
        </a:buClr>
        <a:buSzPct val="128000"/>
        <a:buFont typeface="Georgia" pitchFamily="18" charset="0"/>
        <a:buChar char="*"/>
        <a:defRPr sz="4600" b="1" i="0" kern="1200">
          <a:gradFill>
            <a:gsLst>
              <a:gs pos="0">
                <a:schemeClr val="tx1"/>
              </a:gs>
              <a:gs pos="40000">
                <a:schemeClr val="tx1">
                  <a:lumMod val="75000"/>
                  <a:lumOff val="25000"/>
                </a:schemeClr>
              </a:gs>
              <a:gs pos="100000">
                <a:schemeClr val="tx2">
                  <a:alpha val="65000"/>
                </a:schemeClr>
              </a:gs>
            </a:gsLst>
            <a:lin ang="5400000" scaled="0"/>
          </a:gradFill>
          <a:effectLst>
            <a:reflection blurRad="6350" stA="55000" endA="300" endPos="45500" dir="5400000" sy="-100000" algn="bl" rotWithShape="0"/>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2860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2200" kern="1200">
          <a:solidFill>
            <a:schemeClr val="tx1">
              <a:lumMod val="75000"/>
              <a:lumOff val="25000"/>
            </a:schemeClr>
          </a:solidFill>
          <a:latin typeface="+mn-lt"/>
          <a:ea typeface="+mn-ea"/>
          <a:cs typeface="+mn-cs"/>
        </a:defRPr>
      </a:lvl1pPr>
      <a:lvl2pPr marL="54864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2000" kern="1200">
          <a:solidFill>
            <a:schemeClr val="tx1">
              <a:lumMod val="75000"/>
              <a:lumOff val="25000"/>
            </a:schemeClr>
          </a:solidFill>
          <a:latin typeface="+mn-lt"/>
          <a:ea typeface="+mn-ea"/>
          <a:cs typeface="+mn-cs"/>
        </a:defRPr>
      </a:lvl2pPr>
      <a:lvl3pPr marL="82296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800" kern="1200">
          <a:solidFill>
            <a:schemeClr val="tx1">
              <a:lumMod val="75000"/>
              <a:lumOff val="25000"/>
            </a:schemeClr>
          </a:solidFill>
          <a:latin typeface="+mn-lt"/>
          <a:ea typeface="+mn-ea"/>
          <a:cs typeface="+mn-cs"/>
        </a:defRPr>
      </a:lvl3pPr>
      <a:lvl4pPr marL="109728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600" kern="1200">
          <a:solidFill>
            <a:schemeClr val="tx1">
              <a:lumMod val="75000"/>
              <a:lumOff val="25000"/>
            </a:schemeClr>
          </a:solidFill>
          <a:latin typeface="+mn-lt"/>
          <a:ea typeface="+mn-ea"/>
          <a:cs typeface="+mn-cs"/>
        </a:defRPr>
      </a:lvl4pPr>
      <a:lvl5pPr marL="1389888"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5pPr>
      <a:lvl6pPr marL="1664208"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6pPr>
      <a:lvl7pPr marL="196596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7pPr>
      <a:lvl8pPr marL="228600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8pPr>
      <a:lvl9pPr marL="2587752"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55" name="Google Shape;55;p13"/>
          <p:cNvSpPr txBox="1">
            <a:spLocks noGrp="1"/>
          </p:cNvSpPr>
          <p:nvPr>
            <p:ph sz="quarter" idx="13"/>
          </p:nvPr>
        </p:nvSpPr>
        <p:spPr>
          <a:xfrm>
            <a:off x="1143000" y="37718"/>
            <a:ext cx="7461448" cy="2606040"/>
          </a:xfrm>
          <a:prstGeom prst="rect">
            <a:avLst/>
          </a:prstGeom>
        </p:spPr>
        <p:txBody>
          <a:bodyPr spcFirstLastPara="1" wrap="square" lIns="91425" tIns="91425" rIns="91425" bIns="91425" anchor="t" anchorCtr="0">
            <a:no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marL="0" lvl="0" indent="0" algn="ctr" rtl="0">
              <a:spcBef>
                <a:spcPts val="0"/>
              </a:spcBef>
              <a:spcAft>
                <a:spcPts val="0"/>
              </a:spcAft>
              <a:buNone/>
            </a:pPr>
            <a:r>
              <a:rPr lang="en-GB" sz="2000" b="1" dirty="0" smtClean="0">
                <a:ln w="10541" cmpd="sng">
                  <a:solidFill>
                    <a:schemeClr val="accent1">
                      <a:shade val="88000"/>
                      <a:satMod val="110000"/>
                    </a:schemeClr>
                  </a:solidFill>
                  <a:prstDash val="solid"/>
                </a:ln>
                <a:solidFill>
                  <a:srgbClr val="00B0F0"/>
                </a:solidFill>
              </a:rPr>
              <a:t>SMART IRRIGATION SYSTEM USING MACHINE LEARNING        </a:t>
            </a:r>
          </a:p>
          <a:p>
            <a:pPr marL="0" lvl="0" indent="0" algn="ctr" rtl="0">
              <a:spcBef>
                <a:spcPts val="0"/>
              </a:spcBef>
              <a:spcAft>
                <a:spcPts val="0"/>
              </a:spcAft>
              <a:buNone/>
            </a:pPr>
            <a:r>
              <a:rPr lang="en-GB" sz="2000" b="1" dirty="0">
                <a:ln w="10541" cmpd="sng">
                  <a:solidFill>
                    <a:schemeClr val="accent1">
                      <a:shade val="88000"/>
                      <a:satMod val="110000"/>
                    </a:schemeClr>
                  </a:solidFill>
                  <a:prstDash val="solid"/>
                </a:ln>
                <a:solidFill>
                  <a:srgbClr val="00B0F0"/>
                </a:solidFill>
              </a:rPr>
              <a:t> </a:t>
            </a:r>
            <a:r>
              <a:rPr lang="en-GB" sz="2000" b="1" dirty="0" smtClean="0">
                <a:ln w="10541" cmpd="sng">
                  <a:solidFill>
                    <a:schemeClr val="accent1">
                      <a:shade val="88000"/>
                      <a:satMod val="110000"/>
                    </a:schemeClr>
                  </a:solidFill>
                  <a:prstDash val="solid"/>
                </a:ln>
                <a:solidFill>
                  <a:srgbClr val="00B0F0"/>
                </a:solidFill>
              </a:rPr>
              <a:t>                                             BY  G.ROHITHA</a:t>
            </a:r>
            <a:endParaRPr lang="en-GB" sz="2000" b="1" dirty="0">
              <a:ln w="10541" cmpd="sng">
                <a:solidFill>
                  <a:schemeClr val="accent1">
                    <a:shade val="88000"/>
                    <a:satMod val="110000"/>
                  </a:schemeClr>
                </a:solidFill>
                <a:prstDash val="solid"/>
              </a:ln>
              <a:solidFill>
                <a:srgbClr val="00B0F0"/>
              </a:solidFill>
            </a:endParaRPr>
          </a:p>
          <a:p>
            <a:pPr marL="0" lvl="0" indent="0">
              <a:spcBef>
                <a:spcPts val="0"/>
              </a:spcBef>
              <a:spcAft>
                <a:spcPts val="0"/>
              </a:spcAft>
              <a:buNone/>
            </a:pPr>
            <a:r>
              <a:rPr lang="en-GB" sz="2000" b="1" dirty="0" smtClean="0">
                <a:ln w="10541" cmpd="sng">
                  <a:solidFill>
                    <a:schemeClr val="accent1">
                      <a:shade val="88000"/>
                      <a:satMod val="110000"/>
                    </a:schemeClr>
                  </a:solidFill>
                  <a:prstDash val="solid"/>
                </a:ln>
                <a:solidFill>
                  <a:srgbClr val="00B0F0"/>
                </a:solidFill>
              </a:rPr>
              <a:t>                                                                   G.SUHITHA                                          </a:t>
            </a:r>
            <a:endParaRPr lang="en-GB" sz="2000" b="1" dirty="0">
              <a:ln w="10541" cmpd="sng">
                <a:solidFill>
                  <a:schemeClr val="accent1">
                    <a:shade val="88000"/>
                    <a:satMod val="110000"/>
                  </a:schemeClr>
                </a:solidFill>
                <a:prstDash val="solid"/>
              </a:ln>
              <a:solidFill>
                <a:srgbClr val="00B0F0"/>
              </a:solidFill>
            </a:endParaRPr>
          </a:p>
          <a:p>
            <a:pPr marL="0" lvl="0" indent="0">
              <a:spcBef>
                <a:spcPts val="0"/>
              </a:spcBef>
              <a:spcAft>
                <a:spcPts val="0"/>
              </a:spcAft>
              <a:buNone/>
            </a:pPr>
            <a:r>
              <a:rPr lang="en-GB" sz="2000" b="1" dirty="0" smtClean="0">
                <a:ln w="10541" cmpd="sng">
                  <a:solidFill>
                    <a:schemeClr val="accent1">
                      <a:shade val="88000"/>
                      <a:satMod val="110000"/>
                    </a:schemeClr>
                  </a:solidFill>
                  <a:prstDash val="solid"/>
                </a:ln>
                <a:solidFill>
                  <a:srgbClr val="00B0F0"/>
                </a:solidFill>
              </a:rPr>
              <a:t>                                                                     G.PAVAN </a:t>
            </a:r>
            <a:r>
              <a:rPr lang="en-GB" b="1" dirty="0" smtClean="0">
                <a:ln w="10541" cmpd="sng">
                  <a:solidFill>
                    <a:schemeClr val="accent1">
                      <a:shade val="88000"/>
                      <a:satMod val="110000"/>
                    </a:schemeClr>
                  </a:solidFill>
                  <a:prstDash val="solid"/>
                </a:ln>
                <a:solidFill>
                  <a:srgbClr val="00B0F0"/>
                </a:solidFill>
              </a:rPr>
              <a:t>KUMAR                 G.PAVAN </a:t>
            </a:r>
            <a:r>
              <a:rPr lang="en-GB" b="1" dirty="0">
                <a:ln w="10541" cmpd="sng">
                  <a:solidFill>
                    <a:schemeClr val="accent1">
                      <a:shade val="88000"/>
                      <a:satMod val="110000"/>
                    </a:schemeClr>
                  </a:solidFill>
                  <a:prstDash val="solid"/>
                </a:ln>
                <a:solidFill>
                  <a:srgbClr val="00B0F0"/>
                </a:solidFill>
              </a:rPr>
              <a:t>KUMAR</a:t>
            </a:r>
          </a:p>
          <a:p>
            <a:pPr marL="0" lvl="0" indent="0" algn="ctr" rtl="0">
              <a:spcBef>
                <a:spcPts val="0"/>
              </a:spcBef>
              <a:spcAft>
                <a:spcPts val="0"/>
              </a:spcAft>
              <a:buNone/>
            </a:pPr>
            <a:r>
              <a:rPr lang="en-GB" b="1" cap="all" dirty="0" smtClean="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rPr>
              <a:t>              </a:t>
            </a:r>
            <a:endParaRPr b="1" cap="all"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12" y="1419622"/>
            <a:ext cx="9180512" cy="37238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21"/>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600" dirty="0">
                <a:latin typeface="Times New Roman" pitchFamily="18" charset="0"/>
                <a:cs typeface="Times New Roman" pitchFamily="18" charset="0"/>
              </a:rPr>
              <a:t>WORKING OF THE SYSTEM:</a:t>
            </a:r>
            <a:endParaRPr sz="1600" dirty="0">
              <a:latin typeface="Times New Roman" pitchFamily="18" charset="0"/>
              <a:cs typeface="Times New Roman" pitchFamily="18" charset="0"/>
            </a:endParaRPr>
          </a:p>
        </p:txBody>
      </p:sp>
      <p:sp>
        <p:nvSpPr>
          <p:cNvPr id="103" name="Google Shape;103;p21"/>
          <p:cNvSpPr txBox="1">
            <a:spLocks noGrp="1"/>
          </p:cNvSpPr>
          <p:nvPr>
            <p:ph type="body" idx="1"/>
          </p:nvPr>
        </p:nvSpPr>
        <p:spPr>
          <a:prstGeom prst="rect">
            <a:avLst/>
          </a:prstGeom>
        </p:spPr>
        <p:txBody>
          <a:bodyPr spcFirstLastPara="1" wrap="square" lIns="91425" tIns="91425" rIns="91425" bIns="91425" anchor="t" anchorCtr="0">
            <a:noAutofit/>
          </a:bodyPr>
          <a:lstStyle/>
          <a:p>
            <a:r>
              <a:rPr lang="en-GB" sz="1400" dirty="0">
                <a:latin typeface="Times New Roman" pitchFamily="18" charset="0"/>
                <a:cs typeface="Times New Roman" pitchFamily="18" charset="0"/>
              </a:rPr>
              <a:t>In the agriculture field ,sensors are used like soil </a:t>
            </a:r>
            <a:r>
              <a:rPr lang="en-GB" sz="1400" dirty="0" err="1" smtClean="0">
                <a:latin typeface="Times New Roman" pitchFamily="18" charset="0"/>
                <a:cs typeface="Times New Roman" pitchFamily="18" charset="0"/>
              </a:rPr>
              <a:t>moisture,humidity</a:t>
            </a:r>
            <a:r>
              <a:rPr lang="en-GB" sz="1400" dirty="0" smtClean="0">
                <a:latin typeface="Times New Roman" pitchFamily="18" charset="0"/>
                <a:cs typeface="Times New Roman" pitchFamily="18" charset="0"/>
              </a:rPr>
              <a:t> sensor.</a:t>
            </a:r>
            <a:r>
              <a:rPr lang="en-GB" sz="1400" dirty="0"/>
              <a:t> </a:t>
            </a:r>
            <a:r>
              <a:rPr lang="en-GB" sz="1400" dirty="0">
                <a:latin typeface="Times New Roman" pitchFamily="18" charset="0"/>
                <a:cs typeface="Times New Roman" pitchFamily="18" charset="0"/>
              </a:rPr>
              <a:t>Soil moisture sensors are used to sense the moisture level </a:t>
            </a:r>
            <a:r>
              <a:rPr lang="en-GB" sz="1400" dirty="0" smtClean="0">
                <a:latin typeface="Times New Roman" pitchFamily="18" charset="0"/>
                <a:cs typeface="Times New Roman" pitchFamily="18" charset="0"/>
              </a:rPr>
              <a:t>in soil </a:t>
            </a:r>
            <a:r>
              <a:rPr lang="en-GB" sz="1400" dirty="0">
                <a:latin typeface="Times New Roman" pitchFamily="18" charset="0"/>
                <a:cs typeface="Times New Roman" pitchFamily="18" charset="0"/>
              </a:rPr>
              <a:t>and send the data to wireless network device and the </a:t>
            </a:r>
            <a:r>
              <a:rPr lang="en-GB" sz="1400" dirty="0" smtClean="0">
                <a:latin typeface="Times New Roman" pitchFamily="18" charset="0"/>
                <a:cs typeface="Times New Roman" pitchFamily="18" charset="0"/>
              </a:rPr>
              <a:t>data from </a:t>
            </a:r>
            <a:r>
              <a:rPr lang="en-GB" sz="1400" dirty="0">
                <a:latin typeface="Times New Roman" pitchFamily="18" charset="0"/>
                <a:cs typeface="Times New Roman" pitchFamily="18" charset="0"/>
              </a:rPr>
              <a:t>network device send to ARDUINO-UNO where </a:t>
            </a:r>
            <a:r>
              <a:rPr lang="en-GB" sz="1400" dirty="0" smtClean="0">
                <a:latin typeface="Times New Roman" pitchFamily="18" charset="0"/>
                <a:cs typeface="Times New Roman" pitchFamily="18" charset="0"/>
              </a:rPr>
              <a:t>an ATMEGA-328 </a:t>
            </a:r>
            <a:r>
              <a:rPr lang="en-GB" sz="1400" dirty="0">
                <a:latin typeface="Times New Roman" pitchFamily="18" charset="0"/>
                <a:cs typeface="Times New Roman" pitchFamily="18" charset="0"/>
              </a:rPr>
              <a:t>Microcontroller process the data and </a:t>
            </a:r>
            <a:r>
              <a:rPr lang="en-GB" sz="1400" dirty="0" smtClean="0">
                <a:latin typeface="Times New Roman" pitchFamily="18" charset="0"/>
                <a:cs typeface="Times New Roman" pitchFamily="18" charset="0"/>
              </a:rPr>
              <a:t>calculate  the </a:t>
            </a:r>
            <a:r>
              <a:rPr lang="en-GB" sz="1400" dirty="0">
                <a:latin typeface="Times New Roman" pitchFamily="18" charset="0"/>
                <a:cs typeface="Times New Roman" pitchFamily="18" charset="0"/>
              </a:rPr>
              <a:t>percentage of dryness. The sensor data are voltage </a:t>
            </a:r>
            <a:r>
              <a:rPr lang="en-GB" sz="1400" dirty="0" smtClean="0">
                <a:latin typeface="Times New Roman" pitchFamily="18" charset="0"/>
                <a:cs typeface="Times New Roman" pitchFamily="18" charset="0"/>
              </a:rPr>
              <a:t>values so </a:t>
            </a:r>
            <a:r>
              <a:rPr lang="en-GB" sz="1400" dirty="0">
                <a:latin typeface="Times New Roman" pitchFamily="18" charset="0"/>
                <a:cs typeface="Times New Roman" pitchFamily="18" charset="0"/>
              </a:rPr>
              <a:t>calculating percentage of dryness from voltage values </a:t>
            </a:r>
            <a:r>
              <a:rPr lang="en-GB" sz="1400" dirty="0" err="1" smtClean="0">
                <a:latin typeface="Times New Roman" pitchFamily="18" charset="0"/>
                <a:cs typeface="Times New Roman" pitchFamily="18" charset="0"/>
              </a:rPr>
              <a:t>usingan</a:t>
            </a:r>
            <a:r>
              <a:rPr lang="en-GB" sz="1400" dirty="0" smtClean="0">
                <a:latin typeface="Times New Roman" pitchFamily="18" charset="0"/>
                <a:cs typeface="Times New Roman" pitchFamily="18" charset="0"/>
              </a:rPr>
              <a:t> </a:t>
            </a:r>
            <a:r>
              <a:rPr lang="en-GB" sz="1400" dirty="0">
                <a:latin typeface="Times New Roman" pitchFamily="18" charset="0"/>
                <a:cs typeface="Times New Roman" pitchFamily="18" charset="0"/>
              </a:rPr>
              <a:t>algorithm</a:t>
            </a:r>
          </a:p>
          <a:p>
            <a:pPr marL="114300" indent="0">
              <a:buNone/>
            </a:pPr>
            <a:r>
              <a:rPr lang="en-GB" sz="1400" dirty="0" smtClean="0">
                <a:latin typeface="Times New Roman" pitchFamily="18" charset="0"/>
                <a:cs typeface="Times New Roman" pitchFamily="18" charset="0"/>
              </a:rPr>
              <a:t>                                                     Voltage</a:t>
            </a:r>
            <a:r>
              <a:rPr lang="en-GB" sz="1400" dirty="0">
                <a:latin typeface="Times New Roman" pitchFamily="18" charset="0"/>
                <a:cs typeface="Times New Roman" pitchFamily="18" charset="0"/>
              </a:rPr>
              <a:t>= sensor value*(5/1023)</a:t>
            </a:r>
          </a:p>
          <a:p>
            <a:pPr marL="114300" indent="0">
              <a:buNone/>
            </a:pPr>
            <a:r>
              <a:rPr lang="en-GB" sz="1400" dirty="0" smtClean="0">
                <a:latin typeface="Times New Roman" pitchFamily="18" charset="0"/>
                <a:cs typeface="Times New Roman" pitchFamily="18" charset="0"/>
              </a:rPr>
              <a:t>                                                          </a:t>
            </a:r>
            <a:r>
              <a:rPr lang="en-GB" sz="1400" dirty="0" err="1" smtClean="0">
                <a:latin typeface="Times New Roman" pitchFamily="18" charset="0"/>
                <a:cs typeface="Times New Roman" pitchFamily="18" charset="0"/>
              </a:rPr>
              <a:t>Percent</a:t>
            </a:r>
            <a:r>
              <a:rPr lang="en-GB" sz="1400" dirty="0">
                <a:latin typeface="Times New Roman" pitchFamily="18" charset="0"/>
                <a:cs typeface="Times New Roman" pitchFamily="18" charset="0"/>
              </a:rPr>
              <a:t>= (voltage/5)*</a:t>
            </a:r>
            <a:r>
              <a:rPr lang="en-GB" sz="1400" dirty="0" smtClean="0">
                <a:latin typeface="Times New Roman" pitchFamily="18" charset="0"/>
                <a:cs typeface="Times New Roman" pitchFamily="18" charset="0"/>
              </a:rPr>
              <a:t>10</a:t>
            </a:r>
          </a:p>
          <a:p>
            <a:pPr marL="114300" indent="0">
              <a:buNone/>
            </a:pPr>
            <a:r>
              <a:rPr lang="en-GB" sz="1400" dirty="0">
                <a:latin typeface="Times New Roman" pitchFamily="18" charset="0"/>
                <a:cs typeface="Times New Roman" pitchFamily="18" charset="0"/>
              </a:rPr>
              <a:t>The ARDUINO board has 10-bit </a:t>
            </a:r>
            <a:r>
              <a:rPr lang="en-GB" sz="1400" dirty="0" err="1">
                <a:latin typeface="Times New Roman" pitchFamily="18" charset="0"/>
                <a:cs typeface="Times New Roman" pitchFamily="18" charset="0"/>
              </a:rPr>
              <a:t>analog</a:t>
            </a:r>
            <a:r>
              <a:rPr lang="en-GB" sz="1400" dirty="0">
                <a:latin typeface="Times New Roman" pitchFamily="18" charset="0"/>
                <a:cs typeface="Times New Roman" pitchFamily="18" charset="0"/>
              </a:rPr>
              <a:t> to </a:t>
            </a:r>
            <a:r>
              <a:rPr lang="en-GB" sz="1400" dirty="0" smtClean="0">
                <a:latin typeface="Times New Roman" pitchFamily="18" charset="0"/>
                <a:cs typeface="Times New Roman" pitchFamily="18" charset="0"/>
              </a:rPr>
              <a:t>digital </a:t>
            </a:r>
            <a:r>
              <a:rPr lang="en-GB" sz="1400" dirty="0" err="1" smtClean="0">
                <a:latin typeface="Times New Roman" pitchFamily="18" charset="0"/>
                <a:cs typeface="Times New Roman" pitchFamily="18" charset="0"/>
              </a:rPr>
              <a:t>converter.This</a:t>
            </a:r>
            <a:r>
              <a:rPr lang="en-GB" sz="1400" dirty="0" smtClean="0">
                <a:latin typeface="Times New Roman" pitchFamily="18" charset="0"/>
                <a:cs typeface="Times New Roman" pitchFamily="18" charset="0"/>
              </a:rPr>
              <a:t> </a:t>
            </a:r>
            <a:r>
              <a:rPr lang="en-GB" sz="1400" dirty="0">
                <a:latin typeface="Times New Roman" pitchFamily="18" charset="0"/>
                <a:cs typeface="Times New Roman" pitchFamily="18" charset="0"/>
              </a:rPr>
              <a:t>means that it will map input voltages between 0</a:t>
            </a:r>
          </a:p>
          <a:p>
            <a:pPr marL="114300" indent="0">
              <a:buNone/>
            </a:pPr>
            <a:r>
              <a:rPr lang="en-GB" sz="1400" dirty="0">
                <a:latin typeface="Times New Roman" pitchFamily="18" charset="0"/>
                <a:cs typeface="Times New Roman" pitchFamily="18" charset="0"/>
              </a:rPr>
              <a:t>and 5 volts into integer values between 0 and 1023.This </a:t>
            </a:r>
            <a:r>
              <a:rPr lang="en-GB" sz="1400" dirty="0" smtClean="0">
                <a:latin typeface="Times New Roman" pitchFamily="18" charset="0"/>
                <a:cs typeface="Times New Roman" pitchFamily="18" charset="0"/>
              </a:rPr>
              <a:t>yields a </a:t>
            </a:r>
            <a:r>
              <a:rPr lang="en-GB" sz="1400" dirty="0">
                <a:latin typeface="Times New Roman" pitchFamily="18" charset="0"/>
                <a:cs typeface="Times New Roman" pitchFamily="18" charset="0"/>
              </a:rPr>
              <a:t>resolution between readings of: 5 volts / 1024 units or, .</a:t>
            </a:r>
            <a:r>
              <a:rPr lang="en-GB" sz="1400" dirty="0" smtClean="0">
                <a:latin typeface="Times New Roman" pitchFamily="18" charset="0"/>
                <a:cs typeface="Times New Roman" pitchFamily="18" charset="0"/>
              </a:rPr>
              <a:t>0049 volts </a:t>
            </a:r>
            <a:r>
              <a:rPr lang="en-GB" sz="1400" dirty="0">
                <a:latin typeface="Times New Roman" pitchFamily="18" charset="0"/>
                <a:cs typeface="Times New Roman" pitchFamily="18" charset="0"/>
              </a:rPr>
              <a:t>(4.9 mV) per </a:t>
            </a:r>
            <a:r>
              <a:rPr lang="en-GB" sz="1400" dirty="0" err="1">
                <a:latin typeface="Times New Roman" pitchFamily="18" charset="0"/>
                <a:cs typeface="Times New Roman" pitchFamily="18" charset="0"/>
              </a:rPr>
              <a:t>unit.It</a:t>
            </a:r>
            <a:r>
              <a:rPr lang="en-GB" sz="1400" dirty="0">
                <a:latin typeface="Times New Roman" pitchFamily="18" charset="0"/>
                <a:cs typeface="Times New Roman" pitchFamily="18" charset="0"/>
              </a:rPr>
              <a:t> takes about 100 </a:t>
            </a:r>
            <a:r>
              <a:rPr lang="en-GB" sz="1400" dirty="0" smtClean="0">
                <a:latin typeface="Times New Roman" pitchFamily="18" charset="0"/>
                <a:cs typeface="Times New Roman" pitchFamily="18" charset="0"/>
              </a:rPr>
              <a:t>microseconds (0.0001 </a:t>
            </a:r>
            <a:r>
              <a:rPr lang="en-GB" sz="1400" dirty="0">
                <a:latin typeface="Times New Roman" pitchFamily="18" charset="0"/>
                <a:cs typeface="Times New Roman" pitchFamily="18" charset="0"/>
              </a:rPr>
              <a:t>s) to read an </a:t>
            </a:r>
            <a:r>
              <a:rPr lang="en-GB" sz="1400" dirty="0" err="1">
                <a:latin typeface="Times New Roman" pitchFamily="18" charset="0"/>
                <a:cs typeface="Times New Roman" pitchFamily="18" charset="0"/>
              </a:rPr>
              <a:t>analog</a:t>
            </a:r>
            <a:r>
              <a:rPr lang="en-GB" sz="1400" dirty="0">
                <a:latin typeface="Times New Roman" pitchFamily="18" charset="0"/>
                <a:cs typeface="Times New Roman" pitchFamily="18" charset="0"/>
              </a:rPr>
              <a:t> input, so the maximum </a:t>
            </a:r>
            <a:r>
              <a:rPr lang="en-GB" sz="1400" dirty="0" smtClean="0">
                <a:latin typeface="Times New Roman" pitchFamily="18" charset="0"/>
                <a:cs typeface="Times New Roman" pitchFamily="18" charset="0"/>
              </a:rPr>
              <a:t>reading rate </a:t>
            </a:r>
            <a:r>
              <a:rPr lang="en-GB" sz="1400" dirty="0">
                <a:latin typeface="Times New Roman" pitchFamily="18" charset="0"/>
                <a:cs typeface="Times New Roman" pitchFamily="18" charset="0"/>
              </a:rPr>
              <a:t>is about 10,000 times a second [8]. Which generate a </a:t>
            </a:r>
            <a:r>
              <a:rPr lang="en-GB" sz="1400" dirty="0" smtClean="0">
                <a:latin typeface="Times New Roman" pitchFamily="18" charset="0"/>
                <a:cs typeface="Times New Roman" pitchFamily="18" charset="0"/>
              </a:rPr>
              <a:t>large number </a:t>
            </a:r>
            <a:r>
              <a:rPr lang="en-GB" sz="1400" dirty="0">
                <a:latin typeface="Times New Roman" pitchFamily="18" charset="0"/>
                <a:cs typeface="Times New Roman" pitchFamily="18" charset="0"/>
              </a:rPr>
              <a:t>of data so we take a delay of 5minute. In each </a:t>
            </a:r>
            <a:r>
              <a:rPr lang="en-GB" sz="1400" dirty="0" smtClean="0">
                <a:latin typeface="Times New Roman" pitchFamily="18" charset="0"/>
                <a:cs typeface="Times New Roman" pitchFamily="18" charset="0"/>
              </a:rPr>
              <a:t>5 minutes </a:t>
            </a:r>
            <a:r>
              <a:rPr lang="en-GB" sz="1400" dirty="0">
                <a:latin typeface="Times New Roman" pitchFamily="18" charset="0"/>
                <a:cs typeface="Times New Roman" pitchFamily="18" charset="0"/>
              </a:rPr>
              <a:t>ARDUINO give one output value of percentage </a:t>
            </a:r>
            <a:r>
              <a:rPr lang="en-GB" sz="1400" dirty="0" smtClean="0">
                <a:latin typeface="Times New Roman" pitchFamily="18" charset="0"/>
                <a:cs typeface="Times New Roman" pitchFamily="18" charset="0"/>
              </a:rPr>
              <a:t>in </a:t>
            </a:r>
            <a:r>
              <a:rPr lang="en-GB" sz="1400" dirty="0" err="1" smtClean="0">
                <a:latin typeface="Times New Roman" pitchFamily="18" charset="0"/>
                <a:cs typeface="Times New Roman" pitchFamily="18" charset="0"/>
              </a:rPr>
              <a:t>dryness.The</a:t>
            </a:r>
            <a:r>
              <a:rPr lang="en-GB" sz="1400" dirty="0" smtClean="0">
                <a:latin typeface="Times New Roman" pitchFamily="18" charset="0"/>
                <a:cs typeface="Times New Roman" pitchFamily="18" charset="0"/>
              </a:rPr>
              <a:t> </a:t>
            </a:r>
            <a:r>
              <a:rPr lang="en-GB" sz="1400" dirty="0">
                <a:latin typeface="Times New Roman" pitchFamily="18" charset="0"/>
                <a:cs typeface="Times New Roman" pitchFamily="18" charset="0"/>
              </a:rPr>
              <a:t>information received from sensors is sent to the database folder through the android device</a:t>
            </a:r>
            <a:r>
              <a:rPr lang="en-GB" sz="1400" dirty="0" smtClean="0">
                <a:latin typeface="Times New Roman" pitchFamily="18" charset="0"/>
                <a:cs typeface="Times New Roman" pitchFamily="18" charset="0"/>
              </a:rPr>
              <a:t>.</a:t>
            </a:r>
            <a:endParaRPr sz="1400" dirty="0">
              <a:latin typeface="Times New Roman" pitchFamily="18" charset="0"/>
              <a:cs typeface="Times New Roman" pitchFamily="18"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3290" y="5596086"/>
            <a:ext cx="6512511" cy="72008"/>
          </a:xfrm>
        </p:spPr>
        <p:txBody>
          <a:bodyPr/>
          <a:lstStyle/>
          <a:p>
            <a:endParaRPr lang="en-GB" dirty="0"/>
          </a:p>
        </p:txBody>
      </p:sp>
      <p:sp>
        <p:nvSpPr>
          <p:cNvPr id="3" name="Content Placeholder 2"/>
          <p:cNvSpPr>
            <a:spLocks noGrp="1"/>
          </p:cNvSpPr>
          <p:nvPr>
            <p:ph sz="quarter" idx="13"/>
          </p:nvPr>
        </p:nvSpPr>
        <p:spPr>
          <a:xfrm>
            <a:off x="1143000" y="411510"/>
            <a:ext cx="6400800" cy="4176464"/>
          </a:xfrm>
        </p:spPr>
        <p:txBody>
          <a:bodyPr>
            <a:normAutofit fontScale="92500" lnSpcReduction="20000"/>
          </a:bodyPr>
          <a:lstStyle/>
          <a:p>
            <a:pPr marL="0" lvl="0" indent="0">
              <a:spcBef>
                <a:spcPts val="1600"/>
              </a:spcBef>
              <a:spcAft>
                <a:spcPts val="0"/>
              </a:spcAft>
              <a:buNone/>
            </a:pPr>
            <a:r>
              <a:rPr lang="en-GB" sz="1600" dirty="0">
                <a:latin typeface="Times New Roman" pitchFamily="18" charset="0"/>
                <a:cs typeface="Times New Roman" pitchFamily="18" charset="0"/>
              </a:rPr>
              <a:t>In the control section the system is activated using the </a:t>
            </a:r>
            <a:r>
              <a:rPr lang="en-GB" sz="1600" dirty="0" smtClean="0">
                <a:latin typeface="Times New Roman" pitchFamily="18" charset="0"/>
                <a:cs typeface="Times New Roman" pitchFamily="18" charset="0"/>
              </a:rPr>
              <a:t>application</a:t>
            </a:r>
          </a:p>
          <a:p>
            <a:pPr marL="0" lvl="0" indent="0">
              <a:spcBef>
                <a:spcPts val="1600"/>
              </a:spcBef>
              <a:spcAft>
                <a:spcPts val="0"/>
              </a:spcAft>
              <a:buNone/>
            </a:pPr>
            <a:r>
              <a:rPr lang="en-GB" sz="1600" dirty="0" smtClean="0">
                <a:latin typeface="Times New Roman" pitchFamily="18" charset="0"/>
                <a:cs typeface="Times New Roman" pitchFamily="18" charset="0"/>
              </a:rPr>
              <a:t>.</a:t>
            </a:r>
            <a:r>
              <a:rPr lang="en-GB" sz="1600" dirty="0">
                <a:latin typeface="Times New Roman" pitchFamily="18" charset="0"/>
                <a:cs typeface="Times New Roman" pitchFamily="18" charset="0"/>
              </a:rPr>
              <a:t>This is finished using the ON-OFF buttons in the </a:t>
            </a:r>
            <a:r>
              <a:rPr lang="en-GB" sz="1600" dirty="0" smtClean="0">
                <a:latin typeface="Times New Roman" pitchFamily="18" charset="0"/>
                <a:cs typeface="Times New Roman" pitchFamily="18" charset="0"/>
              </a:rPr>
              <a:t>application</a:t>
            </a:r>
          </a:p>
          <a:p>
            <a:pPr marL="0" lvl="0" indent="0">
              <a:spcBef>
                <a:spcPts val="1600"/>
              </a:spcBef>
              <a:spcAft>
                <a:spcPts val="0"/>
              </a:spcAft>
              <a:buNone/>
            </a:pPr>
            <a:r>
              <a:rPr lang="en-GB" sz="1600" dirty="0" smtClean="0">
                <a:latin typeface="Times New Roman" pitchFamily="18" charset="0"/>
                <a:cs typeface="Times New Roman" pitchFamily="18" charset="0"/>
              </a:rPr>
              <a:t>.</a:t>
            </a:r>
            <a:r>
              <a:rPr lang="en-GB" sz="1600" dirty="0">
                <a:latin typeface="Times New Roman" pitchFamily="18" charset="0"/>
                <a:cs typeface="Times New Roman" pitchFamily="18" charset="0"/>
              </a:rPr>
              <a:t>Also this system is automatically activated when soil moisture is low</a:t>
            </a:r>
            <a:r>
              <a:rPr lang="en-GB" sz="1600" dirty="0" smtClean="0">
                <a:latin typeface="Times New Roman" pitchFamily="18" charset="0"/>
                <a:cs typeface="Times New Roman" pitchFamily="18" charset="0"/>
              </a:rPr>
              <a:t>.</a:t>
            </a:r>
          </a:p>
          <a:p>
            <a:pPr marL="0" lvl="0" indent="0">
              <a:spcBef>
                <a:spcPts val="1600"/>
              </a:spcBef>
              <a:spcAft>
                <a:spcPts val="0"/>
              </a:spcAft>
              <a:buNone/>
            </a:pPr>
            <a:r>
              <a:rPr lang="en-GB" sz="1600" dirty="0" smtClean="0">
                <a:latin typeface="Times New Roman" pitchFamily="18" charset="0"/>
                <a:cs typeface="Times New Roman" pitchFamily="18" charset="0"/>
              </a:rPr>
              <a:t>The </a:t>
            </a:r>
            <a:r>
              <a:rPr lang="en-GB" sz="1600" dirty="0">
                <a:latin typeface="Times New Roman" pitchFamily="18" charset="0"/>
                <a:cs typeface="Times New Roman" pitchFamily="18" charset="0"/>
              </a:rPr>
              <a:t>pump is switched on based on </a:t>
            </a:r>
            <a:r>
              <a:rPr lang="en-GB" sz="1600" dirty="0" err="1" smtClean="0">
                <a:latin typeface="Times New Roman" pitchFamily="18" charset="0"/>
                <a:cs typeface="Times New Roman" pitchFamily="18" charset="0"/>
              </a:rPr>
              <a:t>moisture,humidity</a:t>
            </a:r>
            <a:r>
              <a:rPr lang="en-GB" sz="1600" dirty="0" smtClean="0">
                <a:latin typeface="Times New Roman" pitchFamily="18" charset="0"/>
                <a:cs typeface="Times New Roman" pitchFamily="18" charset="0"/>
              </a:rPr>
              <a:t> </a:t>
            </a:r>
            <a:r>
              <a:rPr lang="en-GB" sz="1600" dirty="0">
                <a:latin typeface="Times New Roman" pitchFamily="18" charset="0"/>
                <a:cs typeface="Times New Roman" pitchFamily="18" charset="0"/>
              </a:rPr>
              <a:t>content</a:t>
            </a:r>
            <a:r>
              <a:rPr lang="en-GB" sz="1600" dirty="0" smtClean="0">
                <a:latin typeface="Times New Roman" pitchFamily="18" charset="0"/>
                <a:cs typeface="Times New Roman" pitchFamily="18" charset="0"/>
              </a:rPr>
              <a:t>.</a:t>
            </a:r>
          </a:p>
          <a:p>
            <a:pPr marL="0" lvl="0" indent="0">
              <a:spcBef>
                <a:spcPts val="1600"/>
              </a:spcBef>
              <a:spcAft>
                <a:spcPts val="0"/>
              </a:spcAft>
              <a:buNone/>
            </a:pPr>
            <a:r>
              <a:rPr lang="en-GB" sz="1600" dirty="0" smtClean="0">
                <a:latin typeface="Times New Roman" pitchFamily="18" charset="0"/>
                <a:cs typeface="Times New Roman" pitchFamily="18" charset="0"/>
              </a:rPr>
              <a:t>The </a:t>
            </a:r>
            <a:r>
              <a:rPr lang="en-GB" sz="1600" dirty="0">
                <a:latin typeface="Times New Roman" pitchFamily="18" charset="0"/>
                <a:cs typeface="Times New Roman" pitchFamily="18" charset="0"/>
              </a:rPr>
              <a:t>application has a feature like taking some time from the </a:t>
            </a:r>
            <a:endParaRPr lang="en-GB" sz="1600" dirty="0" smtClean="0">
              <a:latin typeface="Times New Roman" pitchFamily="18" charset="0"/>
              <a:cs typeface="Times New Roman" pitchFamily="18" charset="0"/>
            </a:endParaRPr>
          </a:p>
          <a:p>
            <a:pPr marL="0" lvl="0" indent="0">
              <a:spcBef>
                <a:spcPts val="1600"/>
              </a:spcBef>
              <a:spcAft>
                <a:spcPts val="0"/>
              </a:spcAft>
              <a:buNone/>
            </a:pPr>
            <a:r>
              <a:rPr lang="en-GB" sz="1600" dirty="0" smtClean="0">
                <a:latin typeface="Times New Roman" pitchFamily="18" charset="0"/>
                <a:cs typeface="Times New Roman" pitchFamily="18" charset="0"/>
              </a:rPr>
              <a:t>user </a:t>
            </a:r>
            <a:r>
              <a:rPr lang="en-GB" sz="1600" dirty="0">
                <a:latin typeface="Times New Roman" pitchFamily="18" charset="0"/>
                <a:cs typeface="Times New Roman" pitchFamily="18" charset="0"/>
              </a:rPr>
              <a:t>and water the agriculture field when time </a:t>
            </a:r>
            <a:r>
              <a:rPr lang="en-GB" sz="1600" dirty="0" err="1">
                <a:latin typeface="Times New Roman" pitchFamily="18" charset="0"/>
                <a:cs typeface="Times New Roman" pitchFamily="18" charset="0"/>
              </a:rPr>
              <a:t>comes.In</a:t>
            </a:r>
            <a:r>
              <a:rPr lang="en-GB" sz="1600" dirty="0">
                <a:latin typeface="Times New Roman" pitchFamily="18" charset="0"/>
                <a:cs typeface="Times New Roman" pitchFamily="18" charset="0"/>
              </a:rPr>
              <a:t> the </a:t>
            </a:r>
            <a:endParaRPr lang="en-GB" sz="1600" dirty="0" smtClean="0">
              <a:latin typeface="Times New Roman" pitchFamily="18" charset="0"/>
              <a:cs typeface="Times New Roman" pitchFamily="18" charset="0"/>
            </a:endParaRPr>
          </a:p>
          <a:p>
            <a:pPr marL="0" lvl="0" indent="0">
              <a:spcBef>
                <a:spcPts val="1600"/>
              </a:spcBef>
              <a:spcAft>
                <a:spcPts val="0"/>
              </a:spcAft>
              <a:buNone/>
            </a:pPr>
            <a:r>
              <a:rPr lang="en-GB" sz="1600" dirty="0" smtClean="0">
                <a:latin typeface="Times New Roman" pitchFamily="18" charset="0"/>
                <a:cs typeface="Times New Roman" pitchFamily="18" charset="0"/>
              </a:rPr>
              <a:t>system </a:t>
            </a:r>
            <a:r>
              <a:rPr lang="en-GB" sz="1600" dirty="0">
                <a:latin typeface="Times New Roman" pitchFamily="18" charset="0"/>
                <a:cs typeface="Times New Roman" pitchFamily="18" charset="0"/>
              </a:rPr>
              <a:t>there is a switch used to turn off the water supply if the </a:t>
            </a:r>
            <a:endParaRPr lang="en-GB" sz="1600" dirty="0" smtClean="0">
              <a:latin typeface="Times New Roman" pitchFamily="18" charset="0"/>
              <a:cs typeface="Times New Roman" pitchFamily="18" charset="0"/>
            </a:endParaRPr>
          </a:p>
          <a:p>
            <a:pPr marL="0" lvl="0" indent="0">
              <a:spcBef>
                <a:spcPts val="1600"/>
              </a:spcBef>
              <a:spcAft>
                <a:spcPts val="0"/>
              </a:spcAft>
              <a:buNone/>
            </a:pPr>
            <a:r>
              <a:rPr lang="en-GB" sz="1600" dirty="0" smtClean="0">
                <a:latin typeface="Times New Roman" pitchFamily="18" charset="0"/>
                <a:cs typeface="Times New Roman" pitchFamily="18" charset="0"/>
              </a:rPr>
              <a:t>system </a:t>
            </a:r>
            <a:r>
              <a:rPr lang="en-GB" sz="1600" dirty="0">
                <a:latin typeface="Times New Roman" pitchFamily="18" charset="0"/>
                <a:cs typeface="Times New Roman" pitchFamily="18" charset="0"/>
              </a:rPr>
              <a:t>fails.</a:t>
            </a:r>
          </a:p>
          <a:p>
            <a:pPr marL="0" lvl="0" indent="0">
              <a:spcBef>
                <a:spcPts val="1600"/>
              </a:spcBef>
              <a:spcAft>
                <a:spcPts val="1600"/>
              </a:spcAft>
              <a:buNone/>
            </a:pPr>
            <a:r>
              <a:rPr lang="en-GB" sz="1600" dirty="0">
                <a:latin typeface="Times New Roman" pitchFamily="18" charset="0"/>
                <a:cs typeface="Times New Roman" pitchFamily="18" charset="0"/>
              </a:rPr>
              <a:t>Further this project can be enhanced by designing the system for large acres of </a:t>
            </a:r>
            <a:r>
              <a:rPr lang="en-GB" sz="1600" dirty="0" err="1">
                <a:latin typeface="Times New Roman" pitchFamily="18" charset="0"/>
                <a:cs typeface="Times New Roman" pitchFamily="18" charset="0"/>
              </a:rPr>
              <a:t>soil.Also</a:t>
            </a:r>
            <a:r>
              <a:rPr lang="en-GB" sz="1600" dirty="0">
                <a:latin typeface="Times New Roman" pitchFamily="18" charset="0"/>
                <a:cs typeface="Times New Roman" pitchFamily="18" charset="0"/>
              </a:rPr>
              <a:t> this project can be incorporated to make sure the value of the soil and expansion of harvest in its soil. </a:t>
            </a:r>
          </a:p>
          <a:p>
            <a:endParaRPr lang="en-GB"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00192" y="771550"/>
            <a:ext cx="2880320" cy="23042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888452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flipV="1">
            <a:off x="1793290" y="6388174"/>
            <a:ext cx="6512511" cy="72008"/>
          </a:xfrm>
        </p:spPr>
        <p:txBody>
          <a:bodyPr/>
          <a:lstStyle/>
          <a:p>
            <a:pPr marL="0" indent="0">
              <a:buNone/>
            </a:pPr>
            <a:endParaRPr lang="en-GB" dirty="0"/>
          </a:p>
        </p:txBody>
      </p:sp>
      <p:sp>
        <p:nvSpPr>
          <p:cNvPr id="3" name="Content Placeholder 2"/>
          <p:cNvSpPr>
            <a:spLocks noGrp="1"/>
          </p:cNvSpPr>
          <p:nvPr>
            <p:ph sz="quarter" idx="13"/>
          </p:nvPr>
        </p:nvSpPr>
        <p:spPr>
          <a:xfrm>
            <a:off x="1143000" y="548640"/>
            <a:ext cx="6400800" cy="3823310"/>
          </a:xfrm>
        </p:spPr>
        <p:txBody>
          <a:bodyPr>
            <a:normAutofit/>
          </a:bodyPr>
          <a:lstStyle/>
          <a:p>
            <a:pPr marL="45720" indent="0">
              <a:buNone/>
            </a:pPr>
            <a:r>
              <a:rPr lang="en-GB" sz="1400" dirty="0" smtClean="0">
                <a:latin typeface="Times New Roman" pitchFamily="18" charset="0"/>
                <a:cs typeface="Times New Roman" pitchFamily="18" charset="0"/>
              </a:rPr>
              <a:t>A recent study found that ,33% of the global population suffers from water scarcity smart irrigation systems can save up to 45% of water during dry season and even 85% of water in rainy season when compared to manually operated systems </a:t>
            </a:r>
          </a:p>
          <a:p>
            <a:pPr marL="45720" indent="0">
              <a:buNone/>
            </a:pPr>
            <a:r>
              <a:rPr lang="en-GB" sz="1400" dirty="0" smtClean="0">
                <a:latin typeface="Times New Roman" pitchFamily="18" charset="0"/>
                <a:cs typeface="Times New Roman" pitchFamily="18" charset="0"/>
              </a:rPr>
              <a:t>SMART IRRIGATION SOLUTION BENEFITS</a:t>
            </a:r>
          </a:p>
          <a:p>
            <a:pPr>
              <a:buFont typeface="Arial" pitchFamily="34" charset="0"/>
              <a:buChar char="•"/>
            </a:pPr>
            <a:r>
              <a:rPr lang="en-GB" sz="1400" dirty="0" smtClean="0">
                <a:latin typeface="Times New Roman" pitchFamily="18" charset="0"/>
                <a:cs typeface="Times New Roman" pitchFamily="18" charset="0"/>
              </a:rPr>
              <a:t>1. Cost effective</a:t>
            </a:r>
          </a:p>
          <a:p>
            <a:pPr>
              <a:buFont typeface="Arial" pitchFamily="34" charset="0"/>
              <a:buChar char="•"/>
            </a:pPr>
            <a:r>
              <a:rPr lang="en-GB" sz="1400" dirty="0" smtClean="0">
                <a:latin typeface="Times New Roman" pitchFamily="18" charset="0"/>
                <a:cs typeface="Times New Roman" pitchFamily="18" charset="0"/>
              </a:rPr>
              <a:t>2.Irrigating at the correct times therefore minimizing runoff and other wastages</a:t>
            </a:r>
          </a:p>
          <a:p>
            <a:pPr>
              <a:buFont typeface="Arial" pitchFamily="34" charset="0"/>
              <a:buChar char="•"/>
            </a:pPr>
            <a:r>
              <a:rPr lang="en-GB" sz="1400" dirty="0" smtClean="0">
                <a:latin typeface="Times New Roman" pitchFamily="18" charset="0"/>
                <a:cs typeface="Times New Roman" pitchFamily="18" charset="0"/>
              </a:rPr>
              <a:t>3. Reducing human error element</a:t>
            </a:r>
          </a:p>
          <a:p>
            <a:pPr>
              <a:buFont typeface="Arial" pitchFamily="34" charset="0"/>
              <a:buChar char="•"/>
            </a:pPr>
            <a:r>
              <a:rPr lang="en-GB" sz="1400" dirty="0" smtClean="0">
                <a:latin typeface="Times New Roman" pitchFamily="18" charset="0"/>
                <a:cs typeface="Times New Roman" pitchFamily="18" charset="0"/>
              </a:rPr>
              <a:t>4.Intelligent irrigation   decisions through machine learning.</a:t>
            </a:r>
          </a:p>
          <a:p>
            <a:pPr>
              <a:buFont typeface="Arial" pitchFamily="34" charset="0"/>
              <a:buChar char="•"/>
            </a:pPr>
            <a:r>
              <a:rPr lang="en-GB" sz="1400" dirty="0" smtClean="0">
                <a:latin typeface="Times New Roman" pitchFamily="18" charset="0"/>
                <a:cs typeface="Times New Roman" pitchFamily="18" charset="0"/>
              </a:rPr>
              <a:t>5.Water conservation.</a:t>
            </a:r>
          </a:p>
          <a:p>
            <a:pPr>
              <a:buFont typeface="Arial" pitchFamily="34" charset="0"/>
              <a:buChar char="•"/>
            </a:pPr>
            <a:r>
              <a:rPr lang="en-GB" sz="1400" dirty="0" smtClean="0">
                <a:latin typeface="Times New Roman" pitchFamily="18" charset="0"/>
                <a:cs typeface="Times New Roman" pitchFamily="18" charset="0"/>
              </a:rPr>
              <a:t>6.No risks for Over spraying or Over watering .</a:t>
            </a:r>
          </a:p>
          <a:p>
            <a:pPr>
              <a:buFont typeface="Arial" pitchFamily="34" charset="0"/>
              <a:buChar char="•"/>
            </a:pPr>
            <a:r>
              <a:rPr lang="en-GB" sz="1400" dirty="0" smtClean="0">
                <a:latin typeface="Times New Roman" pitchFamily="18" charset="0"/>
                <a:cs typeface="Times New Roman" pitchFamily="18" charset="0"/>
              </a:rPr>
              <a:t>7.Incorporating the climatic  parameters</a:t>
            </a:r>
          </a:p>
          <a:p>
            <a:pPr lvl="0">
              <a:buFont typeface="Arial" pitchFamily="34" charset="0"/>
              <a:buChar char="•"/>
            </a:pPr>
            <a:r>
              <a:rPr lang="en-GB" sz="1400" dirty="0" smtClean="0">
                <a:latin typeface="Times New Roman" pitchFamily="18" charset="0"/>
                <a:cs typeface="Times New Roman" pitchFamily="18" charset="0"/>
              </a:rPr>
              <a:t>8.</a:t>
            </a:r>
            <a:r>
              <a:rPr lang="en-GB" sz="1400" dirty="0"/>
              <a:t> </a:t>
            </a:r>
            <a:r>
              <a:rPr lang="en-GB" sz="1400" dirty="0">
                <a:latin typeface="Times New Roman" pitchFamily="18" charset="0"/>
                <a:cs typeface="Times New Roman" pitchFamily="18" charset="0"/>
              </a:rPr>
              <a:t>Real time data and prediction in sight.</a:t>
            </a:r>
          </a:p>
          <a:p>
            <a:pPr>
              <a:buFont typeface="Arial" pitchFamily="34" charset="0"/>
              <a:buChar char="•"/>
            </a:pPr>
            <a:endParaRPr lang="en-GB" sz="1400" dirty="0">
              <a:latin typeface="Times New Roman" pitchFamily="18" charset="0"/>
              <a:cs typeface="Times New Roman" pitchFamily="18" charset="0"/>
            </a:endParaRPr>
          </a:p>
        </p:txBody>
      </p:sp>
    </p:spTree>
    <p:extLst>
      <p:ext uri="{BB962C8B-B14F-4D97-AF65-F5344CB8AC3E}">
        <p14:creationId xmlns:p14="http://schemas.microsoft.com/office/powerpoint/2010/main" val="22976411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flipH="1">
            <a:off x="-900607" y="3279126"/>
            <a:ext cx="504055" cy="857250"/>
          </a:xfrm>
        </p:spPr>
        <p:txBody>
          <a:bodyPr/>
          <a:lstStyle/>
          <a:p>
            <a:endParaRPr lang="en-GB" dirty="0"/>
          </a:p>
        </p:txBody>
      </p:sp>
      <p:sp>
        <p:nvSpPr>
          <p:cNvPr id="3" name="Content Placeholder 2"/>
          <p:cNvSpPr>
            <a:spLocks noGrp="1"/>
          </p:cNvSpPr>
          <p:nvPr>
            <p:ph sz="quarter" idx="13"/>
          </p:nvPr>
        </p:nvSpPr>
        <p:spPr/>
        <p:txBody>
          <a:bodyPr>
            <a:normAutofit/>
          </a:bodyPr>
          <a:lstStyle/>
          <a:p>
            <a:pPr marL="45720" indent="0">
              <a:buNone/>
            </a:pPr>
            <a:r>
              <a:rPr lang="en-GB" sz="1800" b="1" cap="all" dirty="0" smtClean="0">
                <a:ln w="9000" cmpd="sng">
                  <a:solidFill>
                    <a:schemeClr val="accent4">
                      <a:shade val="50000"/>
                      <a:satMod val="120000"/>
                    </a:schemeClr>
                  </a:solidFill>
                  <a:prstDash val="solid"/>
                </a:ln>
                <a:solidFill>
                  <a:srgbClr val="002060"/>
                </a:solidFill>
                <a:effectLst>
                  <a:reflection blurRad="12700" stA="28000" endPos="45000" dist="1000" dir="5400000" sy="-100000" algn="bl" rotWithShape="0"/>
                </a:effectLst>
              </a:rPr>
              <a:t>CONCLUSION:</a:t>
            </a:r>
          </a:p>
          <a:p>
            <a:pPr marL="45720" indent="0">
              <a:buNone/>
            </a:pPr>
            <a:r>
              <a:rPr lang="en-GB" sz="1400" dirty="0">
                <a:latin typeface="Times New Roman" pitchFamily="18" charset="0"/>
                <a:cs typeface="Times New Roman" pitchFamily="18" charset="0"/>
              </a:rPr>
              <a:t>By using the automatic irrigation system </a:t>
            </a:r>
            <a:r>
              <a:rPr lang="en-GB" sz="1400" dirty="0" smtClean="0">
                <a:latin typeface="Times New Roman" pitchFamily="18" charset="0"/>
                <a:cs typeface="Times New Roman" pitchFamily="18" charset="0"/>
              </a:rPr>
              <a:t>it optimizes </a:t>
            </a:r>
            <a:r>
              <a:rPr lang="en-GB" sz="1400" dirty="0">
                <a:latin typeface="Times New Roman" pitchFamily="18" charset="0"/>
                <a:cs typeface="Times New Roman" pitchFamily="18" charset="0"/>
              </a:rPr>
              <a:t>the usage of water by reducing wastage </a:t>
            </a:r>
            <a:r>
              <a:rPr lang="en-GB" sz="1400" dirty="0" smtClean="0">
                <a:latin typeface="Times New Roman" pitchFamily="18" charset="0"/>
                <a:cs typeface="Times New Roman" pitchFamily="18" charset="0"/>
              </a:rPr>
              <a:t>and reduce </a:t>
            </a:r>
            <a:r>
              <a:rPr lang="en-GB" sz="1400" dirty="0">
                <a:latin typeface="Times New Roman" pitchFamily="18" charset="0"/>
                <a:cs typeface="Times New Roman" pitchFamily="18" charset="0"/>
              </a:rPr>
              <a:t>the human intervention for farmers. It saves </a:t>
            </a:r>
            <a:r>
              <a:rPr lang="en-GB" sz="1400" dirty="0" smtClean="0">
                <a:latin typeface="Times New Roman" pitchFamily="18" charset="0"/>
                <a:cs typeface="Times New Roman" pitchFamily="18" charset="0"/>
              </a:rPr>
              <a:t>energy also </a:t>
            </a:r>
            <a:r>
              <a:rPr lang="en-GB" sz="1400" dirty="0">
                <a:latin typeface="Times New Roman" pitchFamily="18" charset="0"/>
                <a:cs typeface="Times New Roman" pitchFamily="18" charset="0"/>
              </a:rPr>
              <a:t>as it automatic controlling the system. So there are </a:t>
            </a:r>
            <a:r>
              <a:rPr lang="en-GB" sz="1400" dirty="0" smtClean="0">
                <a:latin typeface="Times New Roman" pitchFamily="18" charset="0"/>
                <a:cs typeface="Times New Roman" pitchFamily="18" charset="0"/>
              </a:rPr>
              <a:t>the system </a:t>
            </a:r>
            <a:r>
              <a:rPr lang="en-GB" sz="1400" dirty="0">
                <a:latin typeface="Times New Roman" pitchFamily="18" charset="0"/>
                <a:cs typeface="Times New Roman" pitchFamily="18" charset="0"/>
              </a:rPr>
              <a:t>is OFF when the field is wet and automatically </a:t>
            </a:r>
            <a:r>
              <a:rPr lang="en-GB" sz="1400" dirty="0" smtClean="0">
                <a:latin typeface="Times New Roman" pitchFamily="18" charset="0"/>
                <a:cs typeface="Times New Roman" pitchFamily="18" charset="0"/>
              </a:rPr>
              <a:t>start when </a:t>
            </a:r>
            <a:r>
              <a:rPr lang="en-GB" sz="1400" dirty="0">
                <a:latin typeface="Times New Roman" pitchFamily="18" charset="0"/>
                <a:cs typeface="Times New Roman" pitchFamily="18" charset="0"/>
              </a:rPr>
              <a:t>the field id dry. It is implemented in all type of </a:t>
            </a:r>
            <a:r>
              <a:rPr lang="en-GB" sz="1400" dirty="0" smtClean="0">
                <a:latin typeface="Times New Roman" pitchFamily="18" charset="0"/>
                <a:cs typeface="Times New Roman" pitchFamily="18" charset="0"/>
              </a:rPr>
              <a:t>irrigations </a:t>
            </a:r>
            <a:r>
              <a:rPr lang="en-GB" sz="1400" dirty="0" err="1" smtClean="0">
                <a:latin typeface="Times New Roman" pitchFamily="18" charset="0"/>
                <a:cs typeface="Times New Roman" pitchFamily="18" charset="0"/>
              </a:rPr>
              <a:t>ystem</a:t>
            </a:r>
            <a:r>
              <a:rPr lang="en-GB" sz="1400" dirty="0" smtClean="0">
                <a:latin typeface="Times New Roman" pitchFamily="18" charset="0"/>
                <a:cs typeface="Times New Roman" pitchFamily="18" charset="0"/>
              </a:rPr>
              <a:t> </a:t>
            </a:r>
            <a:r>
              <a:rPr lang="en-GB" sz="1400" dirty="0">
                <a:latin typeface="Times New Roman" pitchFamily="18" charset="0"/>
                <a:cs typeface="Times New Roman" pitchFamily="18" charset="0"/>
              </a:rPr>
              <a:t>(channel, sprinkler, drip</a:t>
            </a:r>
            <a:r>
              <a:rPr lang="en-GB" sz="1400" dirty="0" smtClean="0">
                <a:latin typeface="Times New Roman" pitchFamily="18" charset="0"/>
                <a:cs typeface="Times New Roman" pitchFamily="18" charset="0"/>
              </a:rPr>
              <a:t>).</a:t>
            </a:r>
            <a:r>
              <a:rPr lang="en-IN" sz="1400" dirty="0"/>
              <a:t> </a:t>
            </a:r>
            <a:r>
              <a:rPr lang="en-IN" sz="1400" dirty="0">
                <a:latin typeface="Times New Roman" pitchFamily="18" charset="0"/>
                <a:cs typeface="Times New Roman" pitchFamily="18" charset="0"/>
              </a:rPr>
              <a:t>Machine learning in smart irrigation system is beneficial and profitable way for minimizing water resources usage in agricultural </a:t>
            </a:r>
            <a:r>
              <a:rPr lang="en-IN" sz="1400" dirty="0" err="1">
                <a:latin typeface="Times New Roman" pitchFamily="18" charset="0"/>
                <a:cs typeface="Times New Roman" pitchFamily="18" charset="0"/>
              </a:rPr>
              <a:t>yield.The</a:t>
            </a:r>
            <a:r>
              <a:rPr lang="en-IN" sz="1400" dirty="0">
                <a:latin typeface="Times New Roman" pitchFamily="18" charset="0"/>
                <a:cs typeface="Times New Roman" pitchFamily="18" charset="0"/>
              </a:rPr>
              <a:t> system is worn to cultivate in places where there is water shortage thereby developing </a:t>
            </a:r>
            <a:r>
              <a:rPr lang="en-IN" sz="1400" dirty="0" err="1">
                <a:latin typeface="Times New Roman" pitchFamily="18" charset="0"/>
                <a:cs typeface="Times New Roman" pitchFamily="18" charset="0"/>
              </a:rPr>
              <a:t>comfort.This</a:t>
            </a:r>
            <a:r>
              <a:rPr lang="en-IN" sz="1400" dirty="0">
                <a:latin typeface="Times New Roman" pitchFamily="18" charset="0"/>
                <a:cs typeface="Times New Roman" pitchFamily="18" charset="0"/>
              </a:rPr>
              <a:t> system is conversant and </a:t>
            </a:r>
            <a:r>
              <a:rPr lang="en-IN" sz="1400" dirty="0" err="1">
                <a:latin typeface="Times New Roman" pitchFamily="18" charset="0"/>
                <a:cs typeface="Times New Roman" pitchFamily="18" charset="0"/>
              </a:rPr>
              <a:t>economical.It</a:t>
            </a:r>
            <a:r>
              <a:rPr lang="en-IN" sz="1400" dirty="0">
                <a:latin typeface="Times New Roman" pitchFamily="18" charset="0"/>
                <a:cs typeface="Times New Roman" pitchFamily="18" charset="0"/>
              </a:rPr>
              <a:t> doesn’t need any individual on duty as it facile and reliable for cultivation process</a:t>
            </a:r>
            <a:r>
              <a:rPr lang="en-IN" sz="1400" u="sng" dirty="0">
                <a:latin typeface="Times New Roman" pitchFamily="18" charset="0"/>
                <a:cs typeface="Times New Roman" pitchFamily="18" charset="0"/>
              </a:rPr>
              <a:t>.   </a:t>
            </a:r>
            <a:endParaRPr lang="en-GB" sz="1400" dirty="0">
              <a:latin typeface="Times New Roman" pitchFamily="18" charset="0"/>
              <a:cs typeface="Times New Roman" pitchFamily="18" charset="0"/>
            </a:endParaRPr>
          </a:p>
          <a:p>
            <a:pPr marL="45720" indent="0">
              <a:buNone/>
            </a:pPr>
            <a:endParaRPr lang="en-GB" sz="1400" b="1" cap="all" dirty="0">
              <a:ln w="9000" cmpd="sng">
                <a:solidFill>
                  <a:schemeClr val="accent4">
                    <a:shade val="50000"/>
                    <a:satMod val="120000"/>
                  </a:schemeClr>
                </a:solidFill>
                <a:prstDash val="solid"/>
              </a:ln>
              <a:solidFill>
                <a:schemeClr val="tx1"/>
              </a:solidFill>
              <a:effectLst>
                <a:reflection blurRad="12700" stA="28000" endPos="45000" dist="1000" dir="5400000" sy="-100000" algn="bl" rotWithShape="0"/>
              </a:effectLst>
              <a:latin typeface="Times New Roman" pitchFamily="18" charset="0"/>
              <a:cs typeface="Times New Roman" pitchFamily="18" charset="0"/>
            </a:endParaRPr>
          </a:p>
        </p:txBody>
      </p:sp>
    </p:spTree>
    <p:extLst>
      <p:ext uri="{BB962C8B-B14F-4D97-AF65-F5344CB8AC3E}">
        <p14:creationId xmlns:p14="http://schemas.microsoft.com/office/powerpoint/2010/main" val="37236493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sz="quarter" idx="13"/>
          </p:nvPr>
        </p:nvSpPr>
        <p:spPr/>
        <p:txBody>
          <a:bodyPr/>
          <a:lstStyle/>
          <a:p>
            <a:endParaRPr lang="en-GB" dirty="0"/>
          </a:p>
        </p:txBody>
      </p:sp>
      <p:sp>
        <p:nvSpPr>
          <p:cNvPr id="4" name="AutoShape 6" descr="Image result for smart irrigation save water image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5" name="AutoShape 8" descr="Image result for smart irrigation save water images"/>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2058" name="Picture 10"/>
          <p:cNvPicPr>
            <a:picLocks noChangeAspect="1" noChangeArrowheads="1"/>
          </p:cNvPicPr>
          <p:nvPr/>
        </p:nvPicPr>
        <p:blipFill rotWithShape="1">
          <a:blip r:embed="rId2">
            <a:extLst>
              <a:ext uri="{28A0092B-C50C-407E-A947-70E740481C1C}">
                <a14:useLocalDpi xmlns:a14="http://schemas.microsoft.com/office/drawing/2010/main" val="0"/>
              </a:ext>
            </a:extLst>
          </a:blip>
          <a:srcRect l="-797" r="797"/>
          <a:stretch/>
        </p:blipFill>
        <p:spPr bwMode="auto">
          <a:xfrm>
            <a:off x="-20412376" y="-16478249"/>
            <a:ext cx="10800000" cy="810050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9" name="Picture 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72008"/>
            <a:ext cx="9144000" cy="53080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407454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800" dirty="0"/>
              <a:t>INTRODUCTION:</a:t>
            </a:r>
            <a:endParaRPr sz="1800" dirty="0"/>
          </a:p>
        </p:txBody>
      </p:sp>
      <p:sp>
        <p:nvSpPr>
          <p:cNvPr id="61" name="Google Shape;61;p14"/>
          <p:cNvSpPr txBox="1">
            <a:spLocks noGrp="1"/>
          </p:cNvSpPr>
          <p:nvPr>
            <p:ph type="body" idx="1"/>
          </p:nvPr>
        </p:nvSpPr>
        <p:spPr>
          <a:xfrm>
            <a:off x="311700" y="987574"/>
            <a:ext cx="8520600" cy="3581301"/>
          </a:xfrm>
          <a:prstGeom prst="rect">
            <a:avLst/>
          </a:prstGeom>
        </p:spPr>
        <p:txBody>
          <a:bodyPr spcFirstLastPara="1" wrap="square" lIns="91425" tIns="91425" rIns="91425" bIns="91425" anchor="t" anchorCtr="0">
            <a:noAutofit/>
          </a:bodyPr>
          <a:lstStyle/>
          <a:p>
            <a:r>
              <a:rPr lang="en-GB" sz="1400" dirty="0">
                <a:latin typeface="Times New Roman" pitchFamily="18" charset="0"/>
                <a:cs typeface="Times New Roman" pitchFamily="18" charset="0"/>
              </a:rPr>
              <a:t> </a:t>
            </a:r>
            <a:r>
              <a:rPr lang="en-GB" sz="1600" dirty="0">
                <a:latin typeface="Times New Roman" pitchFamily="18" charset="0"/>
                <a:cs typeface="Times New Roman" pitchFamily="18" charset="0"/>
              </a:rPr>
              <a:t>As agriculture is the backbone of the country and is major source of food </a:t>
            </a:r>
            <a:r>
              <a:rPr lang="en-GB" sz="1600" dirty="0" smtClean="0">
                <a:latin typeface="Times New Roman" pitchFamily="18" charset="0"/>
                <a:cs typeface="Times New Roman" pitchFamily="18" charset="0"/>
              </a:rPr>
              <a:t>production to </a:t>
            </a:r>
            <a:r>
              <a:rPr lang="en-GB" sz="1600" dirty="0">
                <a:latin typeface="Times New Roman" pitchFamily="18" charset="0"/>
                <a:cs typeface="Times New Roman" pitchFamily="18" charset="0"/>
              </a:rPr>
              <a:t>the growing </a:t>
            </a:r>
            <a:r>
              <a:rPr lang="en-GB" sz="1600" dirty="0" smtClean="0">
                <a:latin typeface="Times New Roman" pitchFamily="18" charset="0"/>
                <a:cs typeface="Times New Roman" pitchFamily="18" charset="0"/>
              </a:rPr>
              <a:t>demand  of   </a:t>
            </a:r>
            <a:r>
              <a:rPr lang="en-GB" sz="1600" dirty="0">
                <a:latin typeface="Times New Roman" pitchFamily="18" charset="0"/>
                <a:cs typeface="Times New Roman" pitchFamily="18" charset="0"/>
              </a:rPr>
              <a:t>human population. In </a:t>
            </a:r>
            <a:r>
              <a:rPr lang="en-GB" sz="1600" dirty="0" smtClean="0">
                <a:latin typeface="Times New Roman" pitchFamily="18" charset="0"/>
                <a:cs typeface="Times New Roman" pitchFamily="18" charset="0"/>
              </a:rPr>
              <a:t>agriculture, irrigation </a:t>
            </a:r>
            <a:r>
              <a:rPr lang="en-GB" sz="1600" dirty="0">
                <a:latin typeface="Times New Roman" pitchFamily="18" charset="0"/>
                <a:cs typeface="Times New Roman" pitchFamily="18" charset="0"/>
              </a:rPr>
              <a:t>is an essential process </a:t>
            </a:r>
            <a:r>
              <a:rPr lang="en-GB" sz="1600" dirty="0" smtClean="0">
                <a:latin typeface="Times New Roman" pitchFamily="18" charset="0"/>
                <a:cs typeface="Times New Roman" pitchFamily="18" charset="0"/>
              </a:rPr>
              <a:t>that  </a:t>
            </a:r>
            <a:r>
              <a:rPr lang="en-GB" sz="1600" dirty="0">
                <a:latin typeface="Times New Roman" pitchFamily="18" charset="0"/>
                <a:cs typeface="Times New Roman" pitchFamily="18" charset="0"/>
              </a:rPr>
              <a:t>influences </a:t>
            </a:r>
            <a:r>
              <a:rPr lang="en-GB" sz="1600" dirty="0" smtClean="0">
                <a:latin typeface="Times New Roman" pitchFamily="18" charset="0"/>
                <a:cs typeface="Times New Roman" pitchFamily="18" charset="0"/>
              </a:rPr>
              <a:t>crop   production</a:t>
            </a:r>
            <a:r>
              <a:rPr lang="en-GB" sz="1600" dirty="0">
                <a:latin typeface="Times New Roman" pitchFamily="18" charset="0"/>
                <a:cs typeface="Times New Roman" pitchFamily="18" charset="0"/>
              </a:rPr>
              <a:t>. Generally </a:t>
            </a:r>
            <a:r>
              <a:rPr lang="en-GB" sz="1600" dirty="0" smtClean="0">
                <a:latin typeface="Times New Roman" pitchFamily="18" charset="0"/>
                <a:cs typeface="Times New Roman" pitchFamily="18" charset="0"/>
              </a:rPr>
              <a:t> farmers </a:t>
            </a:r>
            <a:r>
              <a:rPr lang="en-GB" sz="1600" dirty="0">
                <a:latin typeface="Times New Roman" pitchFamily="18" charset="0"/>
                <a:cs typeface="Times New Roman" pitchFamily="18" charset="0"/>
              </a:rPr>
              <a:t>visit their agriculture </a:t>
            </a:r>
            <a:r>
              <a:rPr lang="en-GB" sz="1600" dirty="0" smtClean="0">
                <a:latin typeface="Times New Roman" pitchFamily="18" charset="0"/>
                <a:cs typeface="Times New Roman" pitchFamily="18" charset="0"/>
              </a:rPr>
              <a:t>fields  periodically </a:t>
            </a:r>
            <a:r>
              <a:rPr lang="en-GB" sz="1600" dirty="0">
                <a:latin typeface="Times New Roman" pitchFamily="18" charset="0"/>
                <a:cs typeface="Times New Roman" pitchFamily="18" charset="0"/>
              </a:rPr>
              <a:t>to check soil moisture level and based </a:t>
            </a:r>
            <a:r>
              <a:rPr lang="en-GB" sz="1600" dirty="0" smtClean="0">
                <a:latin typeface="Times New Roman" pitchFamily="18" charset="0"/>
                <a:cs typeface="Times New Roman" pitchFamily="18" charset="0"/>
              </a:rPr>
              <a:t>on    requirement </a:t>
            </a:r>
            <a:r>
              <a:rPr lang="en-GB" sz="1600" dirty="0">
                <a:latin typeface="Times New Roman" pitchFamily="18" charset="0"/>
                <a:cs typeface="Times New Roman" pitchFamily="18" charset="0"/>
              </a:rPr>
              <a:t>water is pumped by motors to irrigate </a:t>
            </a:r>
            <a:r>
              <a:rPr lang="en-GB" sz="1600" dirty="0" smtClean="0">
                <a:latin typeface="Times New Roman" pitchFamily="18" charset="0"/>
                <a:cs typeface="Times New Roman" pitchFamily="18" charset="0"/>
              </a:rPr>
              <a:t>respective fields</a:t>
            </a:r>
            <a:r>
              <a:rPr lang="en-GB" sz="1600" dirty="0">
                <a:latin typeface="Times New Roman" pitchFamily="18" charset="0"/>
                <a:cs typeface="Times New Roman" pitchFamily="18" charset="0"/>
              </a:rPr>
              <a:t>. </a:t>
            </a:r>
            <a:r>
              <a:rPr lang="en-GB" sz="1600" dirty="0" smtClean="0">
                <a:latin typeface="Times New Roman" pitchFamily="18" charset="0"/>
                <a:cs typeface="Times New Roman" pitchFamily="18" charset="0"/>
              </a:rPr>
              <a:t>Traditional </a:t>
            </a:r>
            <a:r>
              <a:rPr lang="en-GB" sz="1600" dirty="0">
                <a:latin typeface="Times New Roman" pitchFamily="18" charset="0"/>
                <a:cs typeface="Times New Roman" pitchFamily="18" charset="0"/>
              </a:rPr>
              <a:t>irrigation method takes lot of </a:t>
            </a:r>
            <a:r>
              <a:rPr lang="en-GB" sz="1600" dirty="0" smtClean="0">
                <a:latin typeface="Times New Roman" pitchFamily="18" charset="0"/>
                <a:cs typeface="Times New Roman" pitchFamily="18" charset="0"/>
              </a:rPr>
              <a:t>time and </a:t>
            </a:r>
            <a:r>
              <a:rPr lang="en-GB" sz="1600" dirty="0">
                <a:latin typeface="Times New Roman" pitchFamily="18" charset="0"/>
                <a:cs typeface="Times New Roman" pitchFamily="18" charset="0"/>
              </a:rPr>
              <a:t>effort particularly when a farmer need to irrigate </a:t>
            </a:r>
            <a:r>
              <a:rPr lang="en-GB" sz="1600" dirty="0" smtClean="0">
                <a:latin typeface="Times New Roman" pitchFamily="18" charset="0"/>
                <a:cs typeface="Times New Roman" pitchFamily="18" charset="0"/>
              </a:rPr>
              <a:t>multiple agriculture </a:t>
            </a:r>
            <a:r>
              <a:rPr lang="en-GB" sz="1600" dirty="0">
                <a:latin typeface="Times New Roman" pitchFamily="18" charset="0"/>
                <a:cs typeface="Times New Roman" pitchFamily="18" charset="0"/>
              </a:rPr>
              <a:t>fields distributed in different geographical areas.</a:t>
            </a:r>
            <a:endParaRPr lang="en-GB" sz="1600" dirty="0" smtClean="0">
              <a:latin typeface="Times New Roman" pitchFamily="18" charset="0"/>
              <a:cs typeface="Times New Roman" pitchFamily="18" charset="0"/>
            </a:endParaRPr>
          </a:p>
          <a:p>
            <a:r>
              <a:rPr lang="en-GB" sz="1600" dirty="0" smtClean="0">
                <a:latin typeface="Times New Roman" pitchFamily="18" charset="0"/>
                <a:cs typeface="Times New Roman" pitchFamily="18" charset="0"/>
              </a:rPr>
              <a:t> The       main    motto    of    smart </a:t>
            </a:r>
            <a:r>
              <a:rPr lang="en-GB" sz="1600" dirty="0">
                <a:latin typeface="Times New Roman" pitchFamily="18" charset="0"/>
                <a:cs typeface="Times New Roman" pitchFamily="18" charset="0"/>
              </a:rPr>
              <a:t>irrigation system </a:t>
            </a:r>
            <a:r>
              <a:rPr lang="en-GB" sz="1600" dirty="0" smtClean="0">
                <a:latin typeface="Times New Roman" pitchFamily="18" charset="0"/>
                <a:cs typeface="Times New Roman" pitchFamily="18" charset="0"/>
              </a:rPr>
              <a:t>is </a:t>
            </a:r>
            <a:r>
              <a:rPr lang="en-GB" sz="1600" dirty="0">
                <a:latin typeface="Times New Roman" pitchFamily="18" charset="0"/>
                <a:cs typeface="Times New Roman" pitchFamily="18" charset="0"/>
              </a:rPr>
              <a:t>cost effective and a middle class farmer use it in farm </a:t>
            </a:r>
            <a:r>
              <a:rPr lang="en-GB" sz="1600" dirty="0" err="1" smtClean="0">
                <a:latin typeface="Times New Roman" pitchFamily="18" charset="0"/>
                <a:cs typeface="Times New Roman" pitchFamily="18" charset="0"/>
              </a:rPr>
              <a:t>field.Today</a:t>
            </a:r>
            <a:r>
              <a:rPr lang="en-GB" sz="1600" dirty="0" smtClean="0">
                <a:latin typeface="Times New Roman" pitchFamily="18" charset="0"/>
                <a:cs typeface="Times New Roman" pitchFamily="18" charset="0"/>
              </a:rPr>
              <a:t> </a:t>
            </a:r>
            <a:r>
              <a:rPr lang="en-GB" sz="1600" dirty="0">
                <a:latin typeface="Times New Roman" pitchFamily="18" charset="0"/>
                <a:cs typeface="Times New Roman" pitchFamily="18" charset="0"/>
              </a:rPr>
              <a:t>we are living in </a:t>
            </a:r>
            <a:r>
              <a:rPr lang="en-GB" sz="1600" dirty="0" smtClean="0">
                <a:latin typeface="Times New Roman" pitchFamily="18" charset="0"/>
                <a:cs typeface="Times New Roman" pitchFamily="18" charset="0"/>
              </a:rPr>
              <a:t>21st century </a:t>
            </a:r>
            <a:r>
              <a:rPr lang="en-GB" sz="1600" dirty="0">
                <a:latin typeface="Times New Roman" pitchFamily="18" charset="0"/>
                <a:cs typeface="Times New Roman" pitchFamily="18" charset="0"/>
              </a:rPr>
              <a:t>where automation is </a:t>
            </a:r>
            <a:r>
              <a:rPr lang="en-GB" sz="1600" dirty="0" smtClean="0">
                <a:latin typeface="Times New Roman" pitchFamily="18" charset="0"/>
                <a:cs typeface="Times New Roman" pitchFamily="18" charset="0"/>
              </a:rPr>
              <a:t>playing important </a:t>
            </a:r>
            <a:r>
              <a:rPr lang="en-GB" sz="1600" dirty="0">
                <a:latin typeface="Times New Roman" pitchFamily="18" charset="0"/>
                <a:cs typeface="Times New Roman" pitchFamily="18" charset="0"/>
              </a:rPr>
              <a:t>role in human life. Automation allows us to </a:t>
            </a:r>
            <a:r>
              <a:rPr lang="en-GB" sz="1600" dirty="0" smtClean="0">
                <a:latin typeface="Times New Roman" pitchFamily="18" charset="0"/>
                <a:cs typeface="Times New Roman" pitchFamily="18" charset="0"/>
              </a:rPr>
              <a:t>control appliances </a:t>
            </a:r>
            <a:r>
              <a:rPr lang="en-GB" sz="1600" dirty="0">
                <a:latin typeface="Times New Roman" pitchFamily="18" charset="0"/>
                <a:cs typeface="Times New Roman" pitchFamily="18" charset="0"/>
              </a:rPr>
              <a:t>automatic control. It not only provide comfort but </a:t>
            </a:r>
            <a:r>
              <a:rPr lang="en-GB" sz="1600" dirty="0" smtClean="0">
                <a:latin typeface="Times New Roman" pitchFamily="18" charset="0"/>
                <a:cs typeface="Times New Roman" pitchFamily="18" charset="0"/>
              </a:rPr>
              <a:t>also reduce </a:t>
            </a:r>
            <a:r>
              <a:rPr lang="en-GB" sz="1600" dirty="0">
                <a:latin typeface="Times New Roman" pitchFamily="18" charset="0"/>
                <a:cs typeface="Times New Roman" pitchFamily="18" charset="0"/>
              </a:rPr>
              <a:t>energy, efficiency and time saving. Today industries are </a:t>
            </a:r>
            <a:r>
              <a:rPr lang="en-GB" sz="1600" dirty="0" smtClean="0">
                <a:latin typeface="Times New Roman" pitchFamily="18" charset="0"/>
                <a:cs typeface="Times New Roman" pitchFamily="18" charset="0"/>
              </a:rPr>
              <a:t>use automation </a:t>
            </a:r>
            <a:r>
              <a:rPr lang="en-GB" sz="1600" dirty="0">
                <a:latin typeface="Times New Roman" pitchFamily="18" charset="0"/>
                <a:cs typeface="Times New Roman" pitchFamily="18" charset="0"/>
              </a:rPr>
              <a:t>and control machine which is high in cost and </a:t>
            </a:r>
            <a:r>
              <a:rPr lang="en-GB" sz="1600" dirty="0" smtClean="0">
                <a:latin typeface="Times New Roman" pitchFamily="18" charset="0"/>
                <a:cs typeface="Times New Roman" pitchFamily="18" charset="0"/>
              </a:rPr>
              <a:t>not suitable </a:t>
            </a:r>
            <a:r>
              <a:rPr lang="en-GB" sz="1600" dirty="0">
                <a:latin typeface="Times New Roman" pitchFamily="18" charset="0"/>
                <a:cs typeface="Times New Roman" pitchFamily="18" charset="0"/>
              </a:rPr>
              <a:t>for using in a farm field. So here we also design a </a:t>
            </a:r>
            <a:r>
              <a:rPr lang="en-GB" sz="1600" dirty="0" smtClean="0">
                <a:latin typeface="Times New Roman" pitchFamily="18" charset="0"/>
                <a:cs typeface="Times New Roman" pitchFamily="18" charset="0"/>
              </a:rPr>
              <a:t>smart   irrigation </a:t>
            </a:r>
            <a:r>
              <a:rPr lang="en-GB" sz="1600" dirty="0">
                <a:latin typeface="Times New Roman" pitchFamily="18" charset="0"/>
                <a:cs typeface="Times New Roman" pitchFamily="18" charset="0"/>
              </a:rPr>
              <a:t>technology in low cost which is usable by </a:t>
            </a:r>
            <a:r>
              <a:rPr lang="en-GB" sz="1600" dirty="0" smtClean="0">
                <a:latin typeface="Times New Roman" pitchFamily="18" charset="0"/>
                <a:cs typeface="Times New Roman" pitchFamily="18" charset="0"/>
              </a:rPr>
              <a:t>Indian farmers</a:t>
            </a:r>
            <a:r>
              <a:rPr lang="en-GB" sz="1600" dirty="0">
                <a:latin typeface="Times New Roman" pitchFamily="18" charset="0"/>
                <a:cs typeface="Times New Roman" pitchFamily="18" charset="0"/>
              </a:rPr>
              <a:t>. </a:t>
            </a:r>
            <a:endParaRPr sz="1600" dirty="0">
              <a:latin typeface="Times New Roman" pitchFamily="18" charset="0"/>
              <a:cs typeface="Times New Roman"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0"/>
                                        </p:tgtEl>
                                        <p:attrNameLst>
                                          <p:attrName>style.visibility</p:attrName>
                                        </p:attrNameLst>
                                      </p:cBhvr>
                                      <p:to>
                                        <p:strVal val="visible"/>
                                      </p:to>
                                    </p:set>
                                    <p:animEffect transition="in" filter="fade">
                                      <p:cBhvr>
                                        <p:cTn id="7" dur="10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7" name="Google Shape;67;p15"/>
          <p:cNvSpPr txBox="1">
            <a:spLocks noGrp="1"/>
          </p:cNvSpPr>
          <p:nvPr>
            <p:ph type="body" idx="1"/>
          </p:nvPr>
        </p:nvSpPr>
        <p:spPr>
          <a:xfrm>
            <a:off x="311700" y="483518"/>
            <a:ext cx="8520600" cy="4085357"/>
          </a:xfrm>
          <a:prstGeom prst="rect">
            <a:avLst/>
          </a:prstGeom>
        </p:spPr>
        <p:txBody>
          <a:bodyPr spcFirstLastPara="1" wrap="square" lIns="91425" tIns="91425" rIns="91425" bIns="91425" anchor="t" anchorCtr="0">
            <a:noAutofit/>
          </a:bodyPr>
          <a:lstStyle/>
          <a:p>
            <a:r>
              <a:rPr lang="en-GB" sz="1600" dirty="0">
                <a:latin typeface="Times New Roman" pitchFamily="18" charset="0"/>
                <a:cs typeface="Times New Roman" pitchFamily="18" charset="0"/>
              </a:rPr>
              <a:t>The objectives of this system were to control the water motor automatically and select the direction of the flow of water in pipe with the help of soil moisture sensor. Finally send the information(operation of the motor and direction of water) of the farm field to the android device </a:t>
            </a:r>
            <a:r>
              <a:rPr lang="en-GB" sz="1600" dirty="0" smtClean="0">
                <a:latin typeface="Times New Roman" pitchFamily="18" charset="0"/>
                <a:cs typeface="Times New Roman" pitchFamily="18" charset="0"/>
              </a:rPr>
              <a:t>or    </a:t>
            </a:r>
            <a:r>
              <a:rPr lang="en-GB" sz="1600" dirty="0">
                <a:latin typeface="Times New Roman" pitchFamily="18" charset="0"/>
                <a:cs typeface="Times New Roman" pitchFamily="18" charset="0"/>
              </a:rPr>
              <a:t>through  </a:t>
            </a:r>
            <a:r>
              <a:rPr lang="en-GB" sz="1600" dirty="0" err="1">
                <a:latin typeface="Times New Roman" pitchFamily="18" charset="0"/>
                <a:cs typeface="Times New Roman" pitchFamily="18" charset="0"/>
              </a:rPr>
              <a:t>gmail</a:t>
            </a:r>
            <a:r>
              <a:rPr lang="en-GB" sz="1600" dirty="0">
                <a:latin typeface="Times New Roman" pitchFamily="18" charset="0"/>
                <a:cs typeface="Times New Roman" pitchFamily="18" charset="0"/>
              </a:rPr>
              <a:t>    account   </a:t>
            </a:r>
            <a:r>
              <a:rPr lang="en-GB" sz="1600" dirty="0" smtClean="0">
                <a:latin typeface="Times New Roman" pitchFamily="18" charset="0"/>
                <a:cs typeface="Times New Roman" pitchFamily="18" charset="0"/>
              </a:rPr>
              <a:t>sources.</a:t>
            </a:r>
            <a:endParaRPr lang="en-GB" sz="1600" dirty="0">
              <a:latin typeface="Times New Roman" pitchFamily="18" charset="0"/>
              <a:cs typeface="Times New Roman" pitchFamily="18" charset="0"/>
            </a:endParaRPr>
          </a:p>
          <a:p>
            <a:r>
              <a:rPr lang="en-GB" sz="1600" dirty="0" smtClean="0">
                <a:latin typeface="Times New Roman" pitchFamily="18" charset="0"/>
                <a:cs typeface="Times New Roman" pitchFamily="18" charset="0"/>
              </a:rPr>
              <a:t>In </a:t>
            </a:r>
            <a:r>
              <a:rPr lang="en-GB" sz="1600" dirty="0">
                <a:latin typeface="Times New Roman" pitchFamily="18" charset="0"/>
                <a:cs typeface="Times New Roman" pitchFamily="18" charset="0"/>
              </a:rPr>
              <a:t>this </a:t>
            </a:r>
            <a:r>
              <a:rPr lang="en-GB" sz="1600" dirty="0" smtClean="0">
                <a:latin typeface="Times New Roman" pitchFamily="18" charset="0"/>
                <a:cs typeface="Times New Roman" pitchFamily="18" charset="0"/>
              </a:rPr>
              <a:t> </a:t>
            </a:r>
            <a:r>
              <a:rPr lang="en-GB" sz="1600" dirty="0">
                <a:latin typeface="Times New Roman" pitchFamily="18" charset="0"/>
                <a:cs typeface="Times New Roman" pitchFamily="18" charset="0"/>
              </a:rPr>
              <a:t>we present a prototype for fully </a:t>
            </a:r>
            <a:r>
              <a:rPr lang="en-GB" sz="1600" dirty="0" smtClean="0">
                <a:latin typeface="Times New Roman" pitchFamily="18" charset="0"/>
                <a:cs typeface="Times New Roman" pitchFamily="18" charset="0"/>
              </a:rPr>
              <a:t>automation accessing </a:t>
            </a:r>
            <a:r>
              <a:rPr lang="en-GB" sz="1600" dirty="0">
                <a:latin typeface="Times New Roman" pitchFamily="18" charset="0"/>
                <a:cs typeface="Times New Roman" pitchFamily="18" charset="0"/>
              </a:rPr>
              <a:t>of irrigation motor </a:t>
            </a:r>
            <a:endParaRPr lang="en-GB" sz="1600" dirty="0" smtClean="0">
              <a:latin typeface="Times New Roman" pitchFamily="18" charset="0"/>
              <a:cs typeface="Times New Roman" pitchFamily="18" charset="0"/>
            </a:endParaRPr>
          </a:p>
          <a:p>
            <a:pPr marL="114300" indent="0">
              <a:buNone/>
            </a:pPr>
            <a:r>
              <a:rPr lang="en-GB" sz="1600" dirty="0" smtClean="0">
                <a:latin typeface="Times New Roman" pitchFamily="18" charset="0"/>
                <a:cs typeface="Times New Roman" pitchFamily="18" charset="0"/>
              </a:rPr>
              <a:t>where </a:t>
            </a:r>
            <a:r>
              <a:rPr lang="en-GB" sz="1600" dirty="0">
                <a:latin typeface="Times New Roman" pitchFamily="18" charset="0"/>
                <a:cs typeface="Times New Roman" pitchFamily="18" charset="0"/>
              </a:rPr>
              <a:t>Prototype includes </a:t>
            </a:r>
            <a:r>
              <a:rPr lang="en-GB" sz="1600" dirty="0" smtClean="0">
                <a:latin typeface="Times New Roman" pitchFamily="18" charset="0"/>
                <a:cs typeface="Times New Roman" pitchFamily="18" charset="0"/>
              </a:rPr>
              <a:t>number of </a:t>
            </a:r>
            <a:r>
              <a:rPr lang="en-GB" sz="1600" dirty="0">
                <a:latin typeface="Times New Roman" pitchFamily="18" charset="0"/>
                <a:cs typeface="Times New Roman" pitchFamily="18" charset="0"/>
              </a:rPr>
              <a:t>sensor node placed in </a:t>
            </a:r>
            <a:r>
              <a:rPr lang="en-GB" sz="1600" dirty="0" smtClean="0">
                <a:latin typeface="Times New Roman" pitchFamily="18" charset="0"/>
                <a:cs typeface="Times New Roman" pitchFamily="18" charset="0"/>
              </a:rPr>
              <a:t>different</a:t>
            </a:r>
          </a:p>
          <a:p>
            <a:pPr marL="114300" indent="0">
              <a:buNone/>
            </a:pPr>
            <a:r>
              <a:rPr lang="en-GB" sz="1600" dirty="0" smtClean="0">
                <a:latin typeface="Times New Roman" pitchFamily="18" charset="0"/>
                <a:cs typeface="Times New Roman" pitchFamily="18" charset="0"/>
              </a:rPr>
              <a:t> </a:t>
            </a:r>
            <a:r>
              <a:rPr lang="en-GB" sz="1600" dirty="0">
                <a:latin typeface="Times New Roman" pitchFamily="18" charset="0"/>
                <a:cs typeface="Times New Roman" pitchFamily="18" charset="0"/>
              </a:rPr>
              <a:t>directions of farm field. </a:t>
            </a:r>
            <a:r>
              <a:rPr lang="en-GB" sz="1600" dirty="0" smtClean="0">
                <a:latin typeface="Times New Roman" pitchFamily="18" charset="0"/>
                <a:cs typeface="Times New Roman" pitchFamily="18" charset="0"/>
              </a:rPr>
              <a:t>Each Sensors </a:t>
            </a:r>
            <a:r>
              <a:rPr lang="en-GB" sz="1600" dirty="0">
                <a:latin typeface="Times New Roman" pitchFamily="18" charset="0"/>
                <a:cs typeface="Times New Roman" pitchFamily="18" charset="0"/>
              </a:rPr>
              <a:t>are integrated with a </a:t>
            </a:r>
            <a:endParaRPr lang="en-GB" sz="1600" dirty="0" smtClean="0">
              <a:latin typeface="Times New Roman" pitchFamily="18" charset="0"/>
              <a:cs typeface="Times New Roman" pitchFamily="18" charset="0"/>
            </a:endParaRPr>
          </a:p>
          <a:p>
            <a:pPr marL="114300" indent="0">
              <a:buNone/>
            </a:pPr>
            <a:r>
              <a:rPr lang="en-GB" sz="1600" dirty="0" smtClean="0">
                <a:latin typeface="Times New Roman" pitchFamily="18" charset="0"/>
                <a:cs typeface="Times New Roman" pitchFamily="18" charset="0"/>
              </a:rPr>
              <a:t>wireless </a:t>
            </a:r>
            <a:r>
              <a:rPr lang="en-GB" sz="1600" dirty="0">
                <a:latin typeface="Times New Roman" pitchFamily="18" charset="0"/>
                <a:cs typeface="Times New Roman" pitchFamily="18" charset="0"/>
              </a:rPr>
              <a:t>networking device </a:t>
            </a:r>
            <a:r>
              <a:rPr lang="en-GB" sz="1600" dirty="0" smtClean="0">
                <a:latin typeface="Times New Roman" pitchFamily="18" charset="0"/>
                <a:cs typeface="Times New Roman" pitchFamily="18" charset="0"/>
              </a:rPr>
              <a:t>and the </a:t>
            </a:r>
            <a:r>
              <a:rPr lang="en-GB" sz="1600" dirty="0">
                <a:latin typeface="Times New Roman" pitchFamily="18" charset="0"/>
                <a:cs typeface="Times New Roman" pitchFamily="18" charset="0"/>
              </a:rPr>
              <a:t>data received by the </a:t>
            </a:r>
            <a:endParaRPr lang="en-GB" sz="1600" dirty="0" smtClean="0">
              <a:latin typeface="Times New Roman" pitchFamily="18" charset="0"/>
              <a:cs typeface="Times New Roman" pitchFamily="18" charset="0"/>
            </a:endParaRPr>
          </a:p>
          <a:p>
            <a:pPr marL="114300" indent="0">
              <a:buNone/>
            </a:pPr>
            <a:r>
              <a:rPr lang="en-GB" sz="1600" dirty="0" smtClean="0">
                <a:latin typeface="Times New Roman" pitchFamily="18" charset="0"/>
                <a:cs typeface="Times New Roman" pitchFamily="18" charset="0"/>
              </a:rPr>
              <a:t>“</a:t>
            </a:r>
            <a:r>
              <a:rPr lang="en-GB" sz="1600" dirty="0">
                <a:latin typeface="Times New Roman" pitchFamily="18" charset="0"/>
                <a:cs typeface="Times New Roman" pitchFamily="18" charset="0"/>
              </a:rPr>
              <a:t>ATMEGA-328” </a:t>
            </a:r>
            <a:r>
              <a:rPr lang="en-GB" sz="1600" dirty="0" smtClean="0">
                <a:latin typeface="Times New Roman" pitchFamily="18" charset="0"/>
                <a:cs typeface="Times New Roman" pitchFamily="18" charset="0"/>
              </a:rPr>
              <a:t>microcontroller which </a:t>
            </a:r>
            <a:r>
              <a:rPr lang="en-GB" sz="1600" dirty="0">
                <a:latin typeface="Times New Roman" pitchFamily="18" charset="0"/>
                <a:cs typeface="Times New Roman" pitchFamily="18" charset="0"/>
              </a:rPr>
              <a:t>is on a “ARDUINO-UNO</a:t>
            </a:r>
            <a:r>
              <a:rPr lang="en-GB" sz="1600" dirty="0" smtClean="0">
                <a:latin typeface="Times New Roman" pitchFamily="18" charset="0"/>
                <a:cs typeface="Times New Roman" pitchFamily="18" charset="0"/>
              </a:rPr>
              <a:t>”</a:t>
            </a:r>
          </a:p>
          <a:p>
            <a:pPr marL="114300" indent="0">
              <a:buNone/>
            </a:pPr>
            <a:r>
              <a:rPr lang="en-GB" sz="1600" dirty="0" smtClean="0">
                <a:latin typeface="Times New Roman" pitchFamily="18" charset="0"/>
                <a:cs typeface="Times New Roman" pitchFamily="18" charset="0"/>
              </a:rPr>
              <a:t> </a:t>
            </a:r>
            <a:r>
              <a:rPr lang="en-GB" sz="1600" dirty="0">
                <a:latin typeface="Times New Roman" pitchFamily="18" charset="0"/>
                <a:cs typeface="Times New Roman" pitchFamily="18" charset="0"/>
              </a:rPr>
              <a:t>development </a:t>
            </a:r>
            <a:r>
              <a:rPr lang="en-GB" sz="1600" dirty="0" err="1" smtClean="0">
                <a:latin typeface="Times New Roman" pitchFamily="18" charset="0"/>
                <a:cs typeface="Times New Roman" pitchFamily="18" charset="0"/>
              </a:rPr>
              <a:t>board.The</a:t>
            </a:r>
            <a:r>
              <a:rPr lang="en-GB" sz="1600" dirty="0" smtClean="0">
                <a:latin typeface="Times New Roman" pitchFamily="18" charset="0"/>
                <a:cs typeface="Times New Roman" pitchFamily="18" charset="0"/>
              </a:rPr>
              <a:t> </a:t>
            </a:r>
            <a:r>
              <a:rPr lang="en-GB" sz="1600" dirty="0">
                <a:latin typeface="Times New Roman" pitchFamily="18" charset="0"/>
                <a:cs typeface="Times New Roman" pitchFamily="18" charset="0"/>
              </a:rPr>
              <a:t>machine learning technology will not be </a:t>
            </a:r>
            <a:endParaRPr lang="en-GB" sz="1600" dirty="0" smtClean="0">
              <a:latin typeface="Times New Roman" pitchFamily="18" charset="0"/>
              <a:cs typeface="Times New Roman" pitchFamily="18" charset="0"/>
            </a:endParaRPr>
          </a:p>
          <a:p>
            <a:pPr marL="114300" indent="0">
              <a:buNone/>
            </a:pPr>
            <a:r>
              <a:rPr lang="en-GB" sz="1600" dirty="0" smtClean="0">
                <a:latin typeface="Times New Roman" pitchFamily="18" charset="0"/>
                <a:cs typeface="Times New Roman" pitchFamily="18" charset="0"/>
              </a:rPr>
              <a:t>water </a:t>
            </a:r>
            <a:r>
              <a:rPr lang="en-GB" sz="1600" dirty="0">
                <a:latin typeface="Times New Roman" pitchFamily="18" charset="0"/>
                <a:cs typeface="Times New Roman" pitchFamily="18" charset="0"/>
              </a:rPr>
              <a:t>allocation management, but instead, another aspect of </a:t>
            </a:r>
            <a:endParaRPr lang="en-GB" sz="1600" dirty="0" smtClean="0">
              <a:latin typeface="Times New Roman" pitchFamily="18" charset="0"/>
              <a:cs typeface="Times New Roman" pitchFamily="18" charset="0"/>
            </a:endParaRPr>
          </a:p>
          <a:p>
            <a:pPr marL="114300" indent="0">
              <a:buNone/>
            </a:pPr>
            <a:r>
              <a:rPr lang="en-GB" sz="1600" dirty="0" smtClean="0">
                <a:latin typeface="Times New Roman" pitchFamily="18" charset="0"/>
                <a:cs typeface="Times New Roman" pitchFamily="18" charset="0"/>
              </a:rPr>
              <a:t>“</a:t>
            </a:r>
            <a:r>
              <a:rPr lang="en-GB" sz="1600" dirty="0">
                <a:latin typeface="Times New Roman" pitchFamily="18" charset="0"/>
                <a:cs typeface="Times New Roman" pitchFamily="18" charset="0"/>
              </a:rPr>
              <a:t>situation awareness” within the system</a:t>
            </a:r>
            <a:r>
              <a:rPr lang="en-GB" sz="1600" dirty="0" smtClean="0">
                <a:latin typeface="Times New Roman" pitchFamily="18" charset="0"/>
                <a:cs typeface="Times New Roman" pitchFamily="18" charset="0"/>
              </a:rPr>
              <a:t>.</a:t>
            </a:r>
            <a:r>
              <a:rPr lang="en-GB" sz="1600" dirty="0" smtClean="0"/>
              <a:t> </a:t>
            </a:r>
            <a:r>
              <a:rPr lang="en-GB" sz="1600" dirty="0">
                <a:latin typeface="Times New Roman" pitchFamily="18" charset="0"/>
                <a:cs typeface="Times New Roman" pitchFamily="18" charset="0"/>
              </a:rPr>
              <a:t>Introducing new </a:t>
            </a:r>
            <a:r>
              <a:rPr lang="en-GB" sz="1600" dirty="0" smtClean="0">
                <a:latin typeface="Times New Roman" pitchFamily="18" charset="0"/>
                <a:cs typeface="Times New Roman" pitchFamily="18" charset="0"/>
              </a:rPr>
              <a:t>techniques </a:t>
            </a:r>
            <a:r>
              <a:rPr lang="en-GB" sz="1600" dirty="0">
                <a:latin typeface="Times New Roman" pitchFamily="18" charset="0"/>
                <a:cs typeface="Times New Roman" pitchFamily="18" charset="0"/>
              </a:rPr>
              <a:t>in the cropland of irrigation with smart machine learning concept is a great combination. </a:t>
            </a:r>
            <a:endParaRPr lang="en-GB" sz="1600" dirty="0" smtClean="0">
              <a:latin typeface="Times New Roman" pitchFamily="18" charset="0"/>
              <a:cs typeface="Times New Roman" pitchFamily="18" charset="0"/>
            </a:endParaRPr>
          </a:p>
          <a:p>
            <a:pPr marL="114300" indent="0">
              <a:buNone/>
            </a:pPr>
            <a:r>
              <a:rPr lang="en-GB" sz="1600" dirty="0" smtClean="0">
                <a:latin typeface="Times New Roman" pitchFamily="18" charset="0"/>
                <a:cs typeface="Times New Roman" pitchFamily="18" charset="0"/>
              </a:rPr>
              <a:t>Invoking </a:t>
            </a:r>
            <a:r>
              <a:rPr lang="en-GB" sz="1600" dirty="0">
                <a:latin typeface="Times New Roman" pitchFamily="18" charset="0"/>
                <a:cs typeface="Times New Roman" pitchFamily="18" charset="0"/>
              </a:rPr>
              <a:t>machine learning in this embedded system and </a:t>
            </a:r>
            <a:endParaRPr lang="en-GB" sz="1600" dirty="0" smtClean="0">
              <a:latin typeface="Times New Roman" pitchFamily="18" charset="0"/>
              <a:cs typeface="Times New Roman" pitchFamily="18" charset="0"/>
            </a:endParaRPr>
          </a:p>
          <a:p>
            <a:pPr marL="114300" indent="0">
              <a:buNone/>
            </a:pPr>
            <a:r>
              <a:rPr lang="en-GB" sz="1600" dirty="0" smtClean="0">
                <a:latin typeface="Times New Roman" pitchFamily="18" charset="0"/>
                <a:cs typeface="Times New Roman" pitchFamily="18" charset="0"/>
              </a:rPr>
              <a:t>automation </a:t>
            </a:r>
            <a:r>
              <a:rPr lang="en-GB" sz="1600" dirty="0">
                <a:latin typeface="Times New Roman" pitchFamily="18" charset="0"/>
                <a:cs typeface="Times New Roman" pitchFamily="18" charset="0"/>
              </a:rPr>
              <a:t>made this system to be unique</a:t>
            </a:r>
            <a:r>
              <a:rPr lang="en-GB" sz="1600" dirty="0"/>
              <a:t>. </a:t>
            </a: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56176" y="1892027"/>
            <a:ext cx="2952328" cy="32720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1143000" y="548640"/>
            <a:ext cx="6400800" cy="3751302"/>
          </a:xfrm>
        </p:spPr>
        <p:txBody>
          <a:bodyPr>
            <a:normAutofit/>
          </a:bodyPr>
          <a:lstStyle/>
          <a:p>
            <a:pPr marL="45720" indent="0">
              <a:buNone/>
            </a:pPr>
            <a:r>
              <a:rPr lang="en-GB" sz="1800" b="1" dirty="0" smtClean="0">
                <a:latin typeface="Times New Roman" pitchFamily="18" charset="0"/>
                <a:cs typeface="Times New Roman" pitchFamily="18" charset="0"/>
              </a:rPr>
              <a:t>SIMULATION TOOLS:</a:t>
            </a:r>
          </a:p>
          <a:p>
            <a:pPr marL="45720" indent="0">
              <a:buNone/>
            </a:pPr>
            <a:r>
              <a:rPr lang="en-GB" sz="1600" dirty="0" smtClean="0"/>
              <a:t>The smart irrigation system consists of</a:t>
            </a:r>
            <a:endParaRPr lang="en-GB" sz="1600" dirty="0"/>
          </a:p>
          <a:p>
            <a:pPr>
              <a:buFont typeface="Arial" pitchFamily="34" charset="0"/>
              <a:buChar char="•"/>
            </a:pPr>
            <a:r>
              <a:rPr lang="en-GB" sz="1600" dirty="0" smtClean="0">
                <a:latin typeface="Times New Roman" pitchFamily="18" charset="0"/>
                <a:cs typeface="Times New Roman" pitchFamily="18" charset="0"/>
              </a:rPr>
              <a:t>1</a:t>
            </a:r>
            <a:r>
              <a:rPr lang="en-GB" sz="1600" dirty="0">
                <a:latin typeface="Times New Roman" pitchFamily="18" charset="0"/>
                <a:cs typeface="Times New Roman" pitchFamily="18" charset="0"/>
              </a:rPr>
              <a:t>. </a:t>
            </a:r>
            <a:r>
              <a:rPr lang="en-GB" sz="1600" dirty="0" err="1">
                <a:latin typeface="Times New Roman" pitchFamily="18" charset="0"/>
                <a:cs typeface="Times New Roman" pitchFamily="18" charset="0"/>
              </a:rPr>
              <a:t>Arduino</a:t>
            </a:r>
            <a:r>
              <a:rPr lang="en-GB" sz="1600" dirty="0">
                <a:latin typeface="Times New Roman" pitchFamily="18" charset="0"/>
                <a:cs typeface="Times New Roman" pitchFamily="18" charset="0"/>
              </a:rPr>
              <a:t> Uno </a:t>
            </a:r>
          </a:p>
          <a:p>
            <a:pPr>
              <a:buFont typeface="Arial" pitchFamily="34" charset="0"/>
              <a:buChar char="•"/>
            </a:pPr>
            <a:r>
              <a:rPr lang="fr-FR" sz="1600" dirty="0">
                <a:latin typeface="Times New Roman" pitchFamily="18" charset="0"/>
                <a:cs typeface="Times New Roman" pitchFamily="18" charset="0"/>
              </a:rPr>
              <a:t>2. </a:t>
            </a:r>
            <a:r>
              <a:rPr lang="fr-FR" sz="1600" dirty="0" err="1">
                <a:latin typeface="Times New Roman" pitchFamily="18" charset="0"/>
                <a:cs typeface="Times New Roman" pitchFamily="18" charset="0"/>
              </a:rPr>
              <a:t>Soil</a:t>
            </a:r>
            <a:r>
              <a:rPr lang="fr-FR" sz="1600" dirty="0">
                <a:latin typeface="Times New Roman" pitchFamily="18" charset="0"/>
                <a:cs typeface="Times New Roman" pitchFamily="18" charset="0"/>
              </a:rPr>
              <a:t> </a:t>
            </a:r>
            <a:r>
              <a:rPr lang="fr-FR" sz="1600" dirty="0" err="1">
                <a:latin typeface="Times New Roman" pitchFamily="18" charset="0"/>
                <a:cs typeface="Times New Roman" pitchFamily="18" charset="0"/>
              </a:rPr>
              <a:t>moisture</a:t>
            </a:r>
            <a:r>
              <a:rPr lang="fr-FR" sz="1600" dirty="0">
                <a:latin typeface="Times New Roman" pitchFamily="18" charset="0"/>
                <a:cs typeface="Times New Roman" pitchFamily="18" charset="0"/>
              </a:rPr>
              <a:t> </a:t>
            </a:r>
            <a:r>
              <a:rPr lang="fr-FR" sz="1600" dirty="0" err="1">
                <a:latin typeface="Times New Roman" pitchFamily="18" charset="0"/>
                <a:cs typeface="Times New Roman" pitchFamily="18" charset="0"/>
              </a:rPr>
              <a:t>sensor</a:t>
            </a:r>
            <a:r>
              <a:rPr lang="fr-FR" sz="1600" dirty="0">
                <a:latin typeface="Times New Roman" pitchFamily="18" charset="0"/>
                <a:cs typeface="Times New Roman" pitchFamily="18" charset="0"/>
              </a:rPr>
              <a:t> FC 28 </a:t>
            </a:r>
          </a:p>
          <a:p>
            <a:pPr>
              <a:buFont typeface="Arial" pitchFamily="34" charset="0"/>
              <a:buChar char="•"/>
            </a:pPr>
            <a:r>
              <a:rPr lang="en-GB" sz="1600" dirty="0">
                <a:latin typeface="Times New Roman" pitchFamily="18" charset="0"/>
                <a:cs typeface="Times New Roman" pitchFamily="18" charset="0"/>
              </a:rPr>
              <a:t>3. Humidity sensor DHT-11 </a:t>
            </a:r>
          </a:p>
          <a:p>
            <a:pPr>
              <a:buFont typeface="Arial" pitchFamily="34" charset="0"/>
              <a:buChar char="•"/>
            </a:pPr>
            <a:r>
              <a:rPr lang="en-GB" sz="1600" dirty="0">
                <a:latin typeface="Times New Roman" pitchFamily="18" charset="0"/>
                <a:cs typeface="Times New Roman" pitchFamily="18" charset="0"/>
              </a:rPr>
              <a:t>4. Submerged water pump 220V </a:t>
            </a:r>
          </a:p>
          <a:p>
            <a:pPr>
              <a:buFont typeface="Arial" pitchFamily="34" charset="0"/>
              <a:buChar char="•"/>
            </a:pPr>
            <a:r>
              <a:rPr lang="en-GB" sz="1600" dirty="0">
                <a:latin typeface="Times New Roman" pitchFamily="18" charset="0"/>
                <a:cs typeface="Times New Roman" pitchFamily="18" charset="0"/>
              </a:rPr>
              <a:t>5. </a:t>
            </a:r>
            <a:r>
              <a:rPr lang="en-GB" sz="1600" dirty="0" err="1" smtClean="0">
                <a:latin typeface="Times New Roman" pitchFamily="18" charset="0"/>
                <a:cs typeface="Times New Roman" pitchFamily="18" charset="0"/>
              </a:rPr>
              <a:t>wifi</a:t>
            </a:r>
            <a:r>
              <a:rPr lang="en-GB" sz="1600" dirty="0" smtClean="0">
                <a:latin typeface="Times New Roman" pitchFamily="18" charset="0"/>
                <a:cs typeface="Times New Roman" pitchFamily="18" charset="0"/>
              </a:rPr>
              <a:t> module ESP8266 </a:t>
            </a:r>
            <a:endParaRPr lang="en-GB" sz="1600" dirty="0">
              <a:latin typeface="Times New Roman" pitchFamily="18" charset="0"/>
              <a:cs typeface="Times New Roman" pitchFamily="18" charset="0"/>
            </a:endParaRPr>
          </a:p>
          <a:p>
            <a:pPr>
              <a:buFont typeface="Arial" pitchFamily="34" charset="0"/>
              <a:buChar char="•"/>
            </a:pPr>
            <a:r>
              <a:rPr lang="en-GB" sz="1600" dirty="0">
                <a:latin typeface="Times New Roman" pitchFamily="18" charset="0"/>
                <a:cs typeface="Times New Roman" pitchFamily="18" charset="0"/>
              </a:rPr>
              <a:t>6.4 Channel </a:t>
            </a:r>
            <a:r>
              <a:rPr lang="en-GB" sz="1600" dirty="0" smtClean="0">
                <a:latin typeface="Times New Roman" pitchFamily="18" charset="0"/>
                <a:cs typeface="Times New Roman" pitchFamily="18" charset="0"/>
              </a:rPr>
              <a:t>rela</a:t>
            </a:r>
            <a:r>
              <a:rPr lang="en-GB" sz="1600" dirty="0"/>
              <a:t>y</a:t>
            </a:r>
          </a:p>
        </p:txBody>
      </p:sp>
    </p:spTree>
    <p:extLst>
      <p:ext uri="{BB962C8B-B14F-4D97-AF65-F5344CB8AC3E}">
        <p14:creationId xmlns:p14="http://schemas.microsoft.com/office/powerpoint/2010/main" val="9348632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9" name="Google Shape;79;p17"/>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400" b="1" dirty="0">
                <a:latin typeface="Times New Roman" pitchFamily="18" charset="0"/>
                <a:cs typeface="Times New Roman" pitchFamily="18" charset="0"/>
              </a:rPr>
              <a:t>The system hardware consists of</a:t>
            </a:r>
            <a:endParaRPr sz="1400" b="1" dirty="0">
              <a:latin typeface="Times New Roman" pitchFamily="18" charset="0"/>
              <a:cs typeface="Times New Roman" pitchFamily="18" charset="0"/>
            </a:endParaRPr>
          </a:p>
          <a:p>
            <a:pPr marL="0" lvl="0" indent="0" algn="l" rtl="0">
              <a:spcBef>
                <a:spcPts val="1600"/>
              </a:spcBef>
              <a:spcAft>
                <a:spcPts val="0"/>
              </a:spcAft>
              <a:buNone/>
            </a:pPr>
            <a:r>
              <a:rPr lang="en-GB" sz="1800" b="1" dirty="0">
                <a:latin typeface="Times New Roman" pitchFamily="18" charset="0"/>
                <a:cs typeface="Times New Roman" pitchFamily="18" charset="0"/>
              </a:rPr>
              <a:t>1.Arduino </a:t>
            </a:r>
            <a:r>
              <a:rPr lang="en-GB" sz="1800" b="1" dirty="0" smtClean="0">
                <a:latin typeface="Times New Roman" pitchFamily="18" charset="0"/>
                <a:cs typeface="Times New Roman" pitchFamily="18" charset="0"/>
              </a:rPr>
              <a:t>Uno:                                                                   </a:t>
            </a:r>
            <a:endParaRPr lang="en-GB" dirty="0"/>
          </a:p>
          <a:p>
            <a:pPr>
              <a:lnSpc>
                <a:spcPct val="150000"/>
              </a:lnSpc>
            </a:pPr>
            <a:r>
              <a:rPr lang="en-GB" sz="1400" dirty="0">
                <a:latin typeface="Times New Roman" pitchFamily="18" charset="0"/>
                <a:cs typeface="Times New Roman" pitchFamily="18" charset="0"/>
              </a:rPr>
              <a:t>The </a:t>
            </a:r>
            <a:r>
              <a:rPr lang="en-GB" sz="1400" dirty="0" err="1">
                <a:latin typeface="Times New Roman" pitchFamily="18" charset="0"/>
                <a:cs typeface="Times New Roman" pitchFamily="18" charset="0"/>
              </a:rPr>
              <a:t>Arduino</a:t>
            </a:r>
            <a:r>
              <a:rPr lang="en-GB" sz="1400" dirty="0">
                <a:latin typeface="Times New Roman" pitchFamily="18" charset="0"/>
                <a:cs typeface="Times New Roman" pitchFamily="18" charset="0"/>
              </a:rPr>
              <a:t>-Uno is a microcontroller board based </a:t>
            </a:r>
            <a:r>
              <a:rPr lang="en-GB" sz="1400" dirty="0" smtClean="0">
                <a:latin typeface="Times New Roman" pitchFamily="18" charset="0"/>
                <a:cs typeface="Times New Roman" pitchFamily="18" charset="0"/>
              </a:rPr>
              <a:t>on </a:t>
            </a:r>
          </a:p>
          <a:p>
            <a:pPr marL="114300" indent="0">
              <a:lnSpc>
                <a:spcPct val="150000"/>
              </a:lnSpc>
              <a:buNone/>
            </a:pPr>
            <a:r>
              <a:rPr lang="en-GB" sz="1400" dirty="0" smtClean="0">
                <a:latin typeface="Times New Roman" pitchFamily="18" charset="0"/>
                <a:cs typeface="Times New Roman" pitchFamily="18" charset="0"/>
              </a:rPr>
              <a:t>the </a:t>
            </a:r>
            <a:r>
              <a:rPr lang="en-GB" sz="1400" dirty="0">
                <a:latin typeface="Times New Roman" pitchFamily="18" charset="0"/>
                <a:cs typeface="Times New Roman" pitchFamily="18" charset="0"/>
              </a:rPr>
              <a:t>ATmega328. It has 14 digital input/output pins (of </a:t>
            </a:r>
          </a:p>
          <a:p>
            <a:pPr marL="114300" indent="0">
              <a:lnSpc>
                <a:spcPct val="150000"/>
              </a:lnSpc>
              <a:buNone/>
            </a:pPr>
            <a:r>
              <a:rPr lang="en-GB" sz="1400" dirty="0" smtClean="0">
                <a:latin typeface="Times New Roman" pitchFamily="18" charset="0"/>
                <a:cs typeface="Times New Roman" pitchFamily="18" charset="0"/>
              </a:rPr>
              <a:t>which 6</a:t>
            </a:r>
            <a:r>
              <a:rPr lang="en-GB" sz="1400" dirty="0">
                <a:latin typeface="Times New Roman" pitchFamily="18" charset="0"/>
                <a:cs typeface="Times New Roman" pitchFamily="18" charset="0"/>
              </a:rPr>
              <a:t> </a:t>
            </a:r>
            <a:r>
              <a:rPr lang="en-GB" sz="1400" dirty="0" smtClean="0">
                <a:latin typeface="Times New Roman" pitchFamily="18" charset="0"/>
                <a:cs typeface="Times New Roman" pitchFamily="18" charset="0"/>
              </a:rPr>
              <a:t>can </a:t>
            </a:r>
            <a:r>
              <a:rPr lang="en-GB" sz="1400" dirty="0">
                <a:latin typeface="Times New Roman" pitchFamily="18" charset="0"/>
                <a:cs typeface="Times New Roman" pitchFamily="18" charset="0"/>
              </a:rPr>
              <a:t>be used as PWM outputs), 6 </a:t>
            </a:r>
            <a:r>
              <a:rPr lang="en-GB" sz="1400" dirty="0" err="1">
                <a:latin typeface="Times New Roman" pitchFamily="18" charset="0"/>
                <a:cs typeface="Times New Roman" pitchFamily="18" charset="0"/>
              </a:rPr>
              <a:t>analog</a:t>
            </a:r>
            <a:r>
              <a:rPr lang="en-GB" sz="1400" dirty="0">
                <a:latin typeface="Times New Roman" pitchFamily="18" charset="0"/>
                <a:cs typeface="Times New Roman" pitchFamily="18" charset="0"/>
              </a:rPr>
              <a:t> inputs, a</a:t>
            </a:r>
          </a:p>
          <a:p>
            <a:pPr marL="114300" indent="0">
              <a:lnSpc>
                <a:spcPct val="150000"/>
              </a:lnSpc>
              <a:buNone/>
            </a:pPr>
            <a:r>
              <a:rPr lang="en-GB" sz="1400" dirty="0">
                <a:latin typeface="Times New Roman" pitchFamily="18" charset="0"/>
                <a:cs typeface="Times New Roman" pitchFamily="18" charset="0"/>
              </a:rPr>
              <a:t>16 MHz ceramic resonator, a USB connection, </a:t>
            </a:r>
            <a:r>
              <a:rPr lang="en-GB" sz="1400" dirty="0" smtClean="0">
                <a:latin typeface="Times New Roman" pitchFamily="18" charset="0"/>
                <a:cs typeface="Times New Roman" pitchFamily="18" charset="0"/>
              </a:rPr>
              <a:t>a  power jack,</a:t>
            </a:r>
          </a:p>
          <a:p>
            <a:pPr marL="114300" indent="0">
              <a:lnSpc>
                <a:spcPct val="150000"/>
              </a:lnSpc>
              <a:buNone/>
            </a:pPr>
            <a:r>
              <a:rPr lang="en-GB" sz="1400" dirty="0" smtClean="0">
                <a:latin typeface="Times New Roman" pitchFamily="18" charset="0"/>
                <a:cs typeface="Times New Roman" pitchFamily="18" charset="0"/>
              </a:rPr>
              <a:t>an </a:t>
            </a:r>
            <a:r>
              <a:rPr lang="en-GB" sz="1400" dirty="0">
                <a:latin typeface="Times New Roman" pitchFamily="18" charset="0"/>
                <a:cs typeface="Times New Roman" pitchFamily="18" charset="0"/>
              </a:rPr>
              <a:t>ICSP header, and a reset button. It contains  </a:t>
            </a:r>
            <a:r>
              <a:rPr lang="en-GB" sz="1400" dirty="0" smtClean="0">
                <a:latin typeface="Times New Roman" pitchFamily="18" charset="0"/>
                <a:cs typeface="Times New Roman" pitchFamily="18" charset="0"/>
              </a:rPr>
              <a:t>everything</a:t>
            </a:r>
            <a:endParaRPr lang="en-GB" sz="1400" dirty="0">
              <a:latin typeface="Times New Roman" pitchFamily="18" charset="0"/>
              <a:cs typeface="Times New Roman" pitchFamily="18" charset="0"/>
            </a:endParaRPr>
          </a:p>
          <a:p>
            <a:pPr marL="114300" indent="0">
              <a:lnSpc>
                <a:spcPct val="150000"/>
              </a:lnSpc>
              <a:buNone/>
            </a:pPr>
            <a:r>
              <a:rPr lang="en-GB" sz="1400" dirty="0" smtClean="0">
                <a:latin typeface="Times New Roman" pitchFamily="18" charset="0"/>
                <a:cs typeface="Times New Roman" pitchFamily="18" charset="0"/>
              </a:rPr>
              <a:t>needed </a:t>
            </a:r>
            <a:r>
              <a:rPr lang="en-GB" sz="1400" dirty="0">
                <a:latin typeface="Times New Roman" pitchFamily="18" charset="0"/>
                <a:cs typeface="Times New Roman" pitchFamily="18" charset="0"/>
              </a:rPr>
              <a:t>to support the microcontroller; simply  </a:t>
            </a:r>
            <a:r>
              <a:rPr lang="en-GB" sz="1400" dirty="0" smtClean="0">
                <a:latin typeface="Times New Roman" pitchFamily="18" charset="0"/>
                <a:cs typeface="Times New Roman" pitchFamily="18" charset="0"/>
              </a:rPr>
              <a:t>connect</a:t>
            </a:r>
          </a:p>
          <a:p>
            <a:pPr marL="114300" indent="0">
              <a:lnSpc>
                <a:spcPct val="150000"/>
              </a:lnSpc>
              <a:buNone/>
            </a:pPr>
            <a:r>
              <a:rPr lang="en-GB" sz="1400" dirty="0" smtClean="0">
                <a:latin typeface="Times New Roman" pitchFamily="18" charset="0"/>
                <a:cs typeface="Times New Roman" pitchFamily="18" charset="0"/>
              </a:rPr>
              <a:t> </a:t>
            </a:r>
            <a:r>
              <a:rPr lang="en-GB" sz="1400" dirty="0">
                <a:latin typeface="Times New Roman" pitchFamily="18" charset="0"/>
                <a:cs typeface="Times New Roman" pitchFamily="18" charset="0"/>
              </a:rPr>
              <a:t>it </a:t>
            </a:r>
            <a:r>
              <a:rPr lang="en-GB" sz="1400" dirty="0" smtClean="0">
                <a:latin typeface="Times New Roman" pitchFamily="18" charset="0"/>
                <a:cs typeface="Times New Roman" pitchFamily="18" charset="0"/>
              </a:rPr>
              <a:t>to a computer </a:t>
            </a:r>
            <a:r>
              <a:rPr lang="en-GB" sz="1400" dirty="0">
                <a:latin typeface="Times New Roman" pitchFamily="18" charset="0"/>
                <a:cs typeface="Times New Roman" pitchFamily="18" charset="0"/>
              </a:rPr>
              <a:t>with a USB cable or power it with a </a:t>
            </a:r>
            <a:endParaRPr lang="en-GB" sz="1400" dirty="0" smtClean="0">
              <a:latin typeface="Times New Roman" pitchFamily="18" charset="0"/>
              <a:cs typeface="Times New Roman" pitchFamily="18" charset="0"/>
            </a:endParaRPr>
          </a:p>
          <a:p>
            <a:pPr marL="114300" indent="0">
              <a:lnSpc>
                <a:spcPct val="150000"/>
              </a:lnSpc>
              <a:buNone/>
            </a:pPr>
            <a:r>
              <a:rPr lang="en-GB" sz="1400" dirty="0" smtClean="0">
                <a:latin typeface="Times New Roman" pitchFamily="18" charset="0"/>
                <a:cs typeface="Times New Roman" pitchFamily="18" charset="0"/>
              </a:rPr>
              <a:t>AC-to-DC</a:t>
            </a:r>
            <a:endParaRPr sz="1400" b="1" dirty="0">
              <a:latin typeface="Times New Roman" pitchFamily="18" charset="0"/>
              <a:cs typeface="Times New Roman" pitchFamily="18" charset="0"/>
            </a:endParaRPr>
          </a:p>
        </p:txBody>
      </p:sp>
      <p:sp>
        <p:nvSpPr>
          <p:cNvPr id="2" name="Title 1"/>
          <p:cNvSpPr>
            <a:spLocks noGrp="1"/>
          </p:cNvSpPr>
          <p:nvPr>
            <p:ph type="title"/>
          </p:nvPr>
        </p:nvSpPr>
        <p:spPr/>
        <p:txBody>
          <a:bodyPr/>
          <a:lstStyle/>
          <a:p>
            <a:pPr algn="l"/>
            <a:r>
              <a:rPr lang="en-GB" sz="1800" dirty="0" smtClean="0"/>
              <a:t>SYSTEM HARDWARE DESIGN:</a:t>
            </a:r>
            <a:endParaRPr lang="en-GB" sz="1800" dirty="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32512" y="809400"/>
            <a:ext cx="4248000" cy="435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GB" sz="1800" dirty="0" smtClean="0"/>
              <a:t>SOIL MOISTURE SENSOR:</a:t>
            </a:r>
            <a:endParaRPr lang="en-GB" sz="1800" dirty="0"/>
          </a:p>
        </p:txBody>
      </p:sp>
      <p:sp>
        <p:nvSpPr>
          <p:cNvPr id="3" name="Text Placeholder 2"/>
          <p:cNvSpPr>
            <a:spLocks noGrp="1"/>
          </p:cNvSpPr>
          <p:nvPr>
            <p:ph type="body" idx="1"/>
          </p:nvPr>
        </p:nvSpPr>
        <p:spPr>
          <a:xfrm>
            <a:off x="311700" y="915566"/>
            <a:ext cx="8520600" cy="3816424"/>
          </a:xfrm>
        </p:spPr>
        <p:txBody>
          <a:bodyPr>
            <a:noAutofit/>
          </a:bodyPr>
          <a:lstStyle/>
          <a:p>
            <a:r>
              <a:rPr lang="en-GB" sz="1400" dirty="0">
                <a:latin typeface="Times New Roman" pitchFamily="18" charset="0"/>
                <a:cs typeface="Times New Roman" pitchFamily="18" charset="0"/>
              </a:rPr>
              <a:t>Soil moisture sensor includes comparator (LM393) </a:t>
            </a:r>
            <a:r>
              <a:rPr lang="en-GB" sz="1400" dirty="0" smtClean="0">
                <a:latin typeface="Times New Roman" pitchFamily="18" charset="0"/>
                <a:cs typeface="Times New Roman" pitchFamily="18" charset="0"/>
              </a:rPr>
              <a:t>which converts</a:t>
            </a:r>
          </a:p>
          <a:p>
            <a:pPr marL="114300" indent="0">
              <a:buNone/>
            </a:pPr>
            <a:r>
              <a:rPr lang="en-GB" sz="1400" dirty="0" smtClean="0">
                <a:latin typeface="Times New Roman" pitchFamily="18" charset="0"/>
                <a:cs typeface="Times New Roman" pitchFamily="18" charset="0"/>
              </a:rPr>
              <a:t> </a:t>
            </a:r>
            <a:r>
              <a:rPr lang="en-GB" sz="1400" dirty="0" err="1">
                <a:latin typeface="Times New Roman" pitchFamily="18" charset="0"/>
                <a:cs typeface="Times New Roman" pitchFamily="18" charset="0"/>
              </a:rPr>
              <a:t>analog</a:t>
            </a:r>
            <a:r>
              <a:rPr lang="en-GB" sz="1400" dirty="0">
                <a:latin typeface="Times New Roman" pitchFamily="18" charset="0"/>
                <a:cs typeface="Times New Roman" pitchFamily="18" charset="0"/>
              </a:rPr>
              <a:t> data to discrete. Two soil probes consist </a:t>
            </a:r>
            <a:r>
              <a:rPr lang="en-GB" sz="1400" dirty="0" smtClean="0">
                <a:latin typeface="Times New Roman" pitchFamily="18" charset="0"/>
                <a:cs typeface="Times New Roman" pitchFamily="18" charset="0"/>
              </a:rPr>
              <a:t>of  two </a:t>
            </a:r>
            <a:r>
              <a:rPr lang="en-GB" sz="1400" dirty="0">
                <a:latin typeface="Times New Roman" pitchFamily="18" charset="0"/>
                <a:cs typeface="Times New Roman" pitchFamily="18" charset="0"/>
              </a:rPr>
              <a:t>thin copper wires </a:t>
            </a:r>
            <a:endParaRPr lang="en-GB" sz="1400" dirty="0" smtClean="0">
              <a:latin typeface="Times New Roman" pitchFamily="18" charset="0"/>
              <a:cs typeface="Times New Roman" pitchFamily="18" charset="0"/>
            </a:endParaRPr>
          </a:p>
          <a:p>
            <a:pPr marL="114300" indent="0">
              <a:buNone/>
            </a:pPr>
            <a:r>
              <a:rPr lang="en-GB" sz="1400" dirty="0" smtClean="0">
                <a:latin typeface="Times New Roman" pitchFamily="18" charset="0"/>
                <a:cs typeface="Times New Roman" pitchFamily="18" charset="0"/>
              </a:rPr>
              <a:t>each </a:t>
            </a:r>
            <a:r>
              <a:rPr lang="en-GB" sz="1400" dirty="0">
                <a:latin typeface="Times New Roman" pitchFamily="18" charset="0"/>
                <a:cs typeface="Times New Roman" pitchFamily="18" charset="0"/>
              </a:rPr>
              <a:t>of 5 cm length which can </a:t>
            </a:r>
            <a:r>
              <a:rPr lang="en-GB" sz="1400" dirty="0" smtClean="0">
                <a:latin typeface="Times New Roman" pitchFamily="18" charset="0"/>
                <a:cs typeface="Times New Roman" pitchFamily="18" charset="0"/>
              </a:rPr>
              <a:t>be immersed </a:t>
            </a:r>
            <a:r>
              <a:rPr lang="en-GB" sz="1400" dirty="0">
                <a:latin typeface="Times New Roman" pitchFamily="18" charset="0"/>
                <a:cs typeface="Times New Roman" pitchFamily="18" charset="0"/>
              </a:rPr>
              <a:t>into the soil under test. </a:t>
            </a:r>
            <a:endParaRPr lang="en-GB" sz="1400" dirty="0" smtClean="0">
              <a:latin typeface="Times New Roman" pitchFamily="18" charset="0"/>
              <a:cs typeface="Times New Roman" pitchFamily="18" charset="0"/>
            </a:endParaRPr>
          </a:p>
          <a:p>
            <a:pPr marL="114300" indent="0">
              <a:buNone/>
            </a:pPr>
            <a:r>
              <a:rPr lang="en-GB" sz="1400" dirty="0" smtClean="0">
                <a:latin typeface="Times New Roman" pitchFamily="18" charset="0"/>
                <a:cs typeface="Times New Roman" pitchFamily="18" charset="0"/>
              </a:rPr>
              <a:t>The </a:t>
            </a:r>
            <a:r>
              <a:rPr lang="en-GB" sz="1400" dirty="0">
                <a:latin typeface="Times New Roman" pitchFamily="18" charset="0"/>
                <a:cs typeface="Times New Roman" pitchFamily="18" charset="0"/>
              </a:rPr>
              <a:t>circuit gives a </a:t>
            </a:r>
            <a:r>
              <a:rPr lang="en-GB" sz="1400" dirty="0" smtClean="0">
                <a:latin typeface="Times New Roman" pitchFamily="18" charset="0"/>
                <a:cs typeface="Times New Roman" pitchFamily="18" charset="0"/>
              </a:rPr>
              <a:t>voltage output </a:t>
            </a:r>
            <a:r>
              <a:rPr lang="en-GB" sz="1400" dirty="0">
                <a:latin typeface="Times New Roman" pitchFamily="18" charset="0"/>
                <a:cs typeface="Times New Roman" pitchFamily="18" charset="0"/>
              </a:rPr>
              <a:t>corresponding to the conductivity of soil</a:t>
            </a:r>
            <a:r>
              <a:rPr lang="en-GB" sz="1400" dirty="0" smtClean="0">
                <a:latin typeface="Times New Roman" pitchFamily="18" charset="0"/>
                <a:cs typeface="Times New Roman" pitchFamily="18" charset="0"/>
              </a:rPr>
              <a:t>.</a:t>
            </a:r>
          </a:p>
          <a:p>
            <a:pPr marL="114300" indent="0">
              <a:buNone/>
            </a:pPr>
            <a:r>
              <a:rPr lang="en-GB" sz="1400" dirty="0" smtClean="0">
                <a:latin typeface="Times New Roman" pitchFamily="18" charset="0"/>
                <a:cs typeface="Times New Roman" pitchFamily="18" charset="0"/>
              </a:rPr>
              <a:t> </a:t>
            </a:r>
            <a:r>
              <a:rPr lang="en-GB" sz="1400" dirty="0">
                <a:latin typeface="Times New Roman" pitchFamily="18" charset="0"/>
                <a:cs typeface="Times New Roman" pitchFamily="18" charset="0"/>
              </a:rPr>
              <a:t>The </a:t>
            </a:r>
            <a:r>
              <a:rPr lang="en-GB" sz="1400" dirty="0" smtClean="0">
                <a:latin typeface="Times New Roman" pitchFamily="18" charset="0"/>
                <a:cs typeface="Times New Roman" pitchFamily="18" charset="0"/>
              </a:rPr>
              <a:t>soil between </a:t>
            </a:r>
            <a:r>
              <a:rPr lang="en-GB" sz="1400" dirty="0">
                <a:latin typeface="Times New Roman" pitchFamily="18" charset="0"/>
                <a:cs typeface="Times New Roman" pitchFamily="18" charset="0"/>
              </a:rPr>
              <a:t>the probes acts as a variable resistance whose value</a:t>
            </a:r>
          </a:p>
          <a:p>
            <a:pPr marL="114300" indent="0">
              <a:buNone/>
            </a:pPr>
            <a:r>
              <a:rPr lang="en-GB" sz="1400" dirty="0">
                <a:latin typeface="Times New Roman" pitchFamily="18" charset="0"/>
                <a:cs typeface="Times New Roman" pitchFamily="18" charset="0"/>
              </a:rPr>
              <a:t>depends upon moisture content in soil. The resistance </a:t>
            </a:r>
            <a:r>
              <a:rPr lang="en-GB" sz="1400" dirty="0" smtClean="0">
                <a:latin typeface="Times New Roman" pitchFamily="18" charset="0"/>
                <a:cs typeface="Times New Roman" pitchFamily="18" charset="0"/>
              </a:rPr>
              <a:t>across soil </a:t>
            </a:r>
            <a:r>
              <a:rPr lang="en-GB" sz="1400" dirty="0">
                <a:latin typeface="Times New Roman" pitchFamily="18" charset="0"/>
                <a:cs typeface="Times New Roman" pitchFamily="18" charset="0"/>
              </a:rPr>
              <a:t>probes </a:t>
            </a:r>
            <a:endParaRPr lang="en-GB" sz="1400" dirty="0" smtClean="0">
              <a:latin typeface="Times New Roman" pitchFamily="18" charset="0"/>
              <a:cs typeface="Times New Roman" pitchFamily="18" charset="0"/>
            </a:endParaRPr>
          </a:p>
          <a:p>
            <a:pPr marL="114300" indent="0">
              <a:buNone/>
            </a:pPr>
            <a:r>
              <a:rPr lang="en-GB" sz="1400" dirty="0" smtClean="0">
                <a:latin typeface="Times New Roman" pitchFamily="18" charset="0"/>
                <a:cs typeface="Times New Roman" pitchFamily="18" charset="0"/>
              </a:rPr>
              <a:t>can </a:t>
            </a:r>
            <a:r>
              <a:rPr lang="en-GB" sz="1400" dirty="0">
                <a:latin typeface="Times New Roman" pitchFamily="18" charset="0"/>
                <a:cs typeface="Times New Roman" pitchFamily="18" charset="0"/>
              </a:rPr>
              <a:t>vary from infinity (for completely dry soil) to </a:t>
            </a:r>
            <a:r>
              <a:rPr lang="en-GB" sz="1400" dirty="0" smtClean="0">
                <a:latin typeface="Times New Roman" pitchFamily="18" charset="0"/>
                <a:cs typeface="Times New Roman" pitchFamily="18" charset="0"/>
              </a:rPr>
              <a:t>a very </a:t>
            </a:r>
            <a:r>
              <a:rPr lang="en-GB" sz="1400" dirty="0">
                <a:latin typeface="Times New Roman" pitchFamily="18" charset="0"/>
                <a:cs typeface="Times New Roman" pitchFamily="18" charset="0"/>
              </a:rPr>
              <a:t>little resistance </a:t>
            </a:r>
            <a:endParaRPr lang="en-GB" sz="1400" dirty="0" smtClean="0">
              <a:latin typeface="Times New Roman" pitchFamily="18" charset="0"/>
              <a:cs typeface="Times New Roman" pitchFamily="18" charset="0"/>
            </a:endParaRPr>
          </a:p>
          <a:p>
            <a:pPr marL="114300" indent="0">
              <a:buNone/>
            </a:pPr>
            <a:r>
              <a:rPr lang="en-GB" sz="1400" dirty="0" smtClean="0">
                <a:latin typeface="Times New Roman" pitchFamily="18" charset="0"/>
                <a:cs typeface="Times New Roman" pitchFamily="18" charset="0"/>
              </a:rPr>
              <a:t>(</a:t>
            </a:r>
            <a:r>
              <a:rPr lang="en-GB" sz="1400" dirty="0">
                <a:latin typeface="Times New Roman" pitchFamily="18" charset="0"/>
                <a:cs typeface="Times New Roman" pitchFamily="18" charset="0"/>
              </a:rPr>
              <a:t>for 100% moisture in soil) his </a:t>
            </a:r>
            <a:r>
              <a:rPr lang="en-GB" sz="1400" dirty="0" smtClean="0">
                <a:latin typeface="Times New Roman" pitchFamily="18" charset="0"/>
                <a:cs typeface="Times New Roman" pitchFamily="18" charset="0"/>
              </a:rPr>
              <a:t>variation   in </a:t>
            </a:r>
            <a:r>
              <a:rPr lang="en-GB" sz="1400" dirty="0">
                <a:latin typeface="Times New Roman" pitchFamily="18" charset="0"/>
                <a:cs typeface="Times New Roman" pitchFamily="18" charset="0"/>
              </a:rPr>
              <a:t>resistance across the probes (RS) leads to variation in</a:t>
            </a:r>
          </a:p>
          <a:p>
            <a:pPr marL="114300" indent="0">
              <a:buNone/>
            </a:pPr>
            <a:r>
              <a:rPr lang="en-GB" sz="1400" dirty="0">
                <a:latin typeface="Times New Roman" pitchFamily="18" charset="0"/>
                <a:cs typeface="Times New Roman" pitchFamily="18" charset="0"/>
              </a:rPr>
              <a:t>forward-bias voltage which leads to corresponding </a:t>
            </a:r>
            <a:r>
              <a:rPr lang="en-GB" sz="1400" dirty="0" smtClean="0">
                <a:latin typeface="Times New Roman" pitchFamily="18" charset="0"/>
                <a:cs typeface="Times New Roman" pitchFamily="18" charset="0"/>
              </a:rPr>
              <a:t>variation </a:t>
            </a:r>
            <a:r>
              <a:rPr lang="en-GB" sz="1400" dirty="0">
                <a:latin typeface="Times New Roman" pitchFamily="18" charset="0"/>
                <a:cs typeface="Times New Roman" pitchFamily="18" charset="0"/>
              </a:rPr>
              <a:t>in input base current (</a:t>
            </a:r>
            <a:r>
              <a:rPr lang="en-GB" sz="1400" dirty="0" err="1">
                <a:latin typeface="Times New Roman" pitchFamily="18" charset="0"/>
                <a:cs typeface="Times New Roman" pitchFamily="18" charset="0"/>
              </a:rPr>
              <a:t>Ib</a:t>
            </a:r>
            <a:r>
              <a:rPr lang="en-GB" sz="1400" dirty="0">
                <a:latin typeface="Times New Roman" pitchFamily="18" charset="0"/>
                <a:cs typeface="Times New Roman" pitchFamily="18" charset="0"/>
              </a:rPr>
              <a:t>). </a:t>
            </a:r>
            <a:r>
              <a:rPr lang="en-GB" sz="1400" dirty="0" err="1" smtClean="0">
                <a:latin typeface="Times New Roman" pitchFamily="18" charset="0"/>
                <a:cs typeface="Times New Roman" pitchFamily="18" charset="0"/>
              </a:rPr>
              <a:t>Hencevariation</a:t>
            </a:r>
            <a:r>
              <a:rPr lang="en-GB" sz="1400" dirty="0" smtClean="0">
                <a:latin typeface="Times New Roman" pitchFamily="18" charset="0"/>
                <a:cs typeface="Times New Roman" pitchFamily="18" charset="0"/>
              </a:rPr>
              <a:t> </a:t>
            </a:r>
            <a:r>
              <a:rPr lang="en-GB" sz="1400" dirty="0">
                <a:latin typeface="Times New Roman" pitchFamily="18" charset="0"/>
                <a:cs typeface="Times New Roman" pitchFamily="18" charset="0"/>
              </a:rPr>
              <a:t>in </a:t>
            </a:r>
            <a:r>
              <a:rPr lang="en-GB" sz="1400" dirty="0"/>
              <a:t>base </a:t>
            </a:r>
            <a:r>
              <a:rPr lang="en-GB" sz="1400" dirty="0">
                <a:latin typeface="Times New Roman" pitchFamily="18" charset="0"/>
                <a:cs typeface="Times New Roman" pitchFamily="18" charset="0"/>
              </a:rPr>
              <a:t>current leads to a large variation in </a:t>
            </a:r>
            <a:r>
              <a:rPr lang="en-GB" sz="1400" dirty="0" smtClean="0">
                <a:latin typeface="Times New Roman" pitchFamily="18" charset="0"/>
                <a:cs typeface="Times New Roman" pitchFamily="18" charset="0"/>
              </a:rPr>
              <a:t>emitter current </a:t>
            </a:r>
            <a:r>
              <a:rPr lang="en-GB" sz="1400" dirty="0">
                <a:latin typeface="Times New Roman" pitchFamily="18" charset="0"/>
                <a:cs typeface="Times New Roman" pitchFamily="18" charset="0"/>
              </a:rPr>
              <a:t>and hence the emitter voltage is taken as the voltage</a:t>
            </a:r>
          </a:p>
          <a:p>
            <a:pPr marL="114300" indent="0">
              <a:buNone/>
            </a:pPr>
            <a:r>
              <a:rPr lang="en-GB" sz="1400" dirty="0">
                <a:latin typeface="Times New Roman" pitchFamily="18" charset="0"/>
                <a:cs typeface="Times New Roman" pitchFamily="18" charset="0"/>
              </a:rPr>
              <a:t>output of sensor </a:t>
            </a:r>
            <a:r>
              <a:rPr lang="en-GB" sz="1400" dirty="0" smtClean="0">
                <a:latin typeface="Times New Roman" pitchFamily="18" charset="0"/>
                <a:cs typeface="Times New Roman" pitchFamily="18" charset="0"/>
              </a:rPr>
              <a:t>.</a:t>
            </a:r>
          </a:p>
          <a:p>
            <a:pPr marL="114300" indent="0">
              <a:buNone/>
            </a:pPr>
            <a:endParaRPr lang="en-GB" sz="1600" b="1" cap="all" dirty="0" smtClean="0">
              <a:ln w="9000" cmpd="sng">
                <a:solidFill>
                  <a:schemeClr val="accent4">
                    <a:shade val="50000"/>
                    <a:satMod val="120000"/>
                  </a:schemeClr>
                </a:solidFill>
                <a:prstDash val="solid"/>
              </a:ln>
              <a:solidFill>
                <a:schemeClr val="tx1">
                  <a:lumMod val="95000"/>
                  <a:lumOff val="5000"/>
                </a:schemeClr>
              </a:solidFill>
              <a:effectLst>
                <a:reflection blurRad="12700" stA="28000" endPos="45000" dist="1000" dir="5400000" sy="-100000" algn="bl" rotWithShape="0"/>
              </a:effectLst>
              <a:latin typeface="Times New Roman" pitchFamily="18" charset="0"/>
              <a:cs typeface="Times New Roman" pitchFamily="18" charset="0"/>
            </a:endParaRPr>
          </a:p>
          <a:p>
            <a:pPr marL="114300" indent="0">
              <a:buNone/>
            </a:pPr>
            <a:endParaRPr lang="en-GB" sz="1600" b="1" cap="all" dirty="0">
              <a:ln w="9000" cmpd="sng">
                <a:solidFill>
                  <a:schemeClr val="accent4">
                    <a:shade val="50000"/>
                    <a:satMod val="120000"/>
                  </a:schemeClr>
                </a:solidFill>
                <a:prstDash val="solid"/>
              </a:ln>
              <a:solidFill>
                <a:schemeClr val="tx1">
                  <a:lumMod val="95000"/>
                  <a:lumOff val="5000"/>
                </a:schemeClr>
              </a:solidFill>
              <a:effectLst>
                <a:reflection blurRad="12700" stA="28000" endPos="45000" dist="1000" dir="5400000" sy="-100000" algn="bl" rotWithShape="0"/>
              </a:effectLst>
              <a:latin typeface="Times New Roman" pitchFamily="18" charset="0"/>
              <a:cs typeface="Times New Roman" pitchFamily="18" charset="0"/>
            </a:endParaRP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40152" y="339503"/>
            <a:ext cx="3203848" cy="23042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451787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1143000" y="548640"/>
            <a:ext cx="7821488" cy="3967326"/>
          </a:xfrm>
        </p:spPr>
        <p:txBody>
          <a:bodyPr>
            <a:normAutofit/>
          </a:bodyPr>
          <a:lstStyle/>
          <a:p>
            <a:pPr marL="45720" indent="0">
              <a:buNone/>
            </a:pPr>
            <a:r>
              <a:rPr lang="en-GB" sz="1600" b="1" dirty="0" smtClean="0">
                <a:latin typeface="Times New Roman" pitchFamily="18" charset="0"/>
                <a:cs typeface="Times New Roman" pitchFamily="18" charset="0"/>
              </a:rPr>
              <a:t>HUMIDITY SENSOR DHT11:</a:t>
            </a:r>
          </a:p>
          <a:p>
            <a:pPr marL="45720" indent="0">
              <a:buNone/>
            </a:pPr>
            <a:r>
              <a:rPr lang="en-GB" sz="1400" dirty="0">
                <a:latin typeface="Times New Roman" pitchFamily="18" charset="0"/>
                <a:cs typeface="Times New Roman" pitchFamily="18" charset="0"/>
              </a:rPr>
              <a:t>DHT11 is a humidity and temperature </a:t>
            </a:r>
            <a:r>
              <a:rPr lang="en-GB" sz="1400" dirty="0" err="1">
                <a:latin typeface="Times New Roman" pitchFamily="18" charset="0"/>
                <a:cs typeface="Times New Roman" pitchFamily="18" charset="0"/>
              </a:rPr>
              <a:t>sensor,which</a:t>
            </a:r>
            <a:r>
              <a:rPr lang="en-GB" sz="1400" dirty="0">
                <a:latin typeface="Times New Roman" pitchFamily="18" charset="0"/>
                <a:cs typeface="Times New Roman" pitchFamily="18" charset="0"/>
              </a:rPr>
              <a:t> generates calibrated digital </a:t>
            </a:r>
            <a:endParaRPr lang="en-GB" sz="1400" dirty="0" smtClean="0">
              <a:latin typeface="Times New Roman" pitchFamily="18" charset="0"/>
              <a:cs typeface="Times New Roman" pitchFamily="18" charset="0"/>
            </a:endParaRPr>
          </a:p>
          <a:p>
            <a:pPr marL="45720" indent="0">
              <a:buNone/>
            </a:pPr>
            <a:r>
              <a:rPr lang="en-GB" sz="1400" dirty="0" smtClean="0">
                <a:latin typeface="Times New Roman" pitchFamily="18" charset="0"/>
                <a:cs typeface="Times New Roman" pitchFamily="18" charset="0"/>
              </a:rPr>
              <a:t>output.DHT11 </a:t>
            </a:r>
            <a:r>
              <a:rPr lang="en-GB" sz="1400" dirty="0">
                <a:latin typeface="Times New Roman" pitchFamily="18" charset="0"/>
                <a:cs typeface="Times New Roman" pitchFamily="18" charset="0"/>
              </a:rPr>
              <a:t>can be interface with any microcontroller like </a:t>
            </a:r>
            <a:r>
              <a:rPr lang="en-GB" sz="1400" dirty="0" err="1" smtClean="0">
                <a:latin typeface="Times New Roman" pitchFamily="18" charset="0"/>
                <a:cs typeface="Times New Roman" pitchFamily="18" charset="0"/>
              </a:rPr>
              <a:t>Arduino</a:t>
            </a:r>
            <a:endParaRPr lang="en-GB" sz="1400" dirty="0" smtClean="0">
              <a:latin typeface="Times New Roman" pitchFamily="18" charset="0"/>
              <a:cs typeface="Times New Roman" pitchFamily="18" charset="0"/>
            </a:endParaRPr>
          </a:p>
          <a:p>
            <a:pPr marL="45720" indent="0">
              <a:buNone/>
            </a:pPr>
            <a:r>
              <a:rPr lang="en-GB" sz="1400" dirty="0" smtClean="0">
                <a:latin typeface="Times New Roman" pitchFamily="18" charset="0"/>
                <a:cs typeface="Times New Roman" pitchFamily="18" charset="0"/>
              </a:rPr>
              <a:t>,</a:t>
            </a:r>
            <a:r>
              <a:rPr lang="en-GB" sz="1400" dirty="0">
                <a:latin typeface="Times New Roman" pitchFamily="18" charset="0"/>
                <a:cs typeface="Times New Roman" pitchFamily="18" charset="0"/>
              </a:rPr>
              <a:t>raspberry </a:t>
            </a:r>
            <a:r>
              <a:rPr lang="en-GB" sz="1400" dirty="0" err="1">
                <a:latin typeface="Times New Roman" pitchFamily="18" charset="0"/>
                <a:cs typeface="Times New Roman" pitchFamily="18" charset="0"/>
              </a:rPr>
              <a:t>Pi,etc.and</a:t>
            </a:r>
            <a:r>
              <a:rPr lang="en-GB" sz="1400" dirty="0">
                <a:latin typeface="Times New Roman" pitchFamily="18" charset="0"/>
                <a:cs typeface="Times New Roman" pitchFamily="18" charset="0"/>
              </a:rPr>
              <a:t> get instantaneous results.DHT11 is a low cost humidity </a:t>
            </a:r>
            <a:endParaRPr lang="en-GB" sz="1400" dirty="0" smtClean="0">
              <a:latin typeface="Times New Roman" pitchFamily="18" charset="0"/>
              <a:cs typeface="Times New Roman" pitchFamily="18" charset="0"/>
            </a:endParaRPr>
          </a:p>
          <a:p>
            <a:pPr marL="45720" indent="0">
              <a:buNone/>
            </a:pPr>
            <a:r>
              <a:rPr lang="en-GB" sz="1400" dirty="0" smtClean="0">
                <a:latin typeface="Times New Roman" pitchFamily="18" charset="0"/>
                <a:cs typeface="Times New Roman" pitchFamily="18" charset="0"/>
              </a:rPr>
              <a:t>and </a:t>
            </a:r>
            <a:r>
              <a:rPr lang="en-GB" sz="1400" dirty="0">
                <a:latin typeface="Times New Roman" pitchFamily="18" charset="0"/>
                <a:cs typeface="Times New Roman" pitchFamily="18" charset="0"/>
              </a:rPr>
              <a:t>temperature sensor which provides high reliability and long term stability. </a:t>
            </a:r>
            <a:endParaRPr lang="en-GB" sz="1400" dirty="0" smtClean="0">
              <a:latin typeface="Times New Roman" pitchFamily="18" charset="0"/>
              <a:cs typeface="Times New Roman" pitchFamily="18" charset="0"/>
            </a:endParaRPr>
          </a:p>
          <a:p>
            <a:pPr marL="45720" indent="0">
              <a:buNone/>
            </a:pPr>
            <a:r>
              <a:rPr lang="en-GB" sz="1400" dirty="0" smtClean="0">
                <a:latin typeface="Times New Roman" pitchFamily="18" charset="0"/>
                <a:cs typeface="Times New Roman" pitchFamily="18" charset="0"/>
              </a:rPr>
              <a:t>One of the main application of humidity sensor is Weather monitoring.</a:t>
            </a:r>
          </a:p>
          <a:p>
            <a:pPr marL="45720" indent="0">
              <a:buNone/>
            </a:pPr>
            <a:r>
              <a:rPr lang="en-GB" sz="1600" b="1" dirty="0" smtClean="0">
                <a:latin typeface="Times New Roman" pitchFamily="18" charset="0"/>
                <a:cs typeface="Times New Roman" pitchFamily="18" charset="0"/>
              </a:rPr>
              <a:t>WIFI MODULE ESP 8266:</a:t>
            </a:r>
          </a:p>
          <a:p>
            <a:pPr marL="45720" lvl="0" indent="0">
              <a:buNone/>
            </a:pPr>
            <a:r>
              <a:rPr lang="en-GB" sz="1400" dirty="0">
                <a:latin typeface="Times New Roman" pitchFamily="18" charset="0"/>
                <a:cs typeface="Times New Roman" pitchFamily="18" charset="0"/>
              </a:rPr>
              <a:t>It is a low cost </a:t>
            </a:r>
            <a:r>
              <a:rPr lang="en-GB" sz="1400" dirty="0" err="1">
                <a:latin typeface="Times New Roman" pitchFamily="18" charset="0"/>
                <a:cs typeface="Times New Roman" pitchFamily="18" charset="0"/>
              </a:rPr>
              <a:t>module,used</a:t>
            </a:r>
            <a:r>
              <a:rPr lang="en-GB" sz="1400" dirty="0">
                <a:latin typeface="Times New Roman" pitchFamily="18" charset="0"/>
                <a:cs typeface="Times New Roman" pitchFamily="18" charset="0"/>
              </a:rPr>
              <a:t> to interface the microprocessors.it has 96kb of </a:t>
            </a:r>
            <a:r>
              <a:rPr lang="en-GB" sz="1400" dirty="0" smtClean="0">
                <a:latin typeface="Times New Roman" pitchFamily="18" charset="0"/>
                <a:cs typeface="Times New Roman" pitchFamily="18" charset="0"/>
              </a:rPr>
              <a:t>data</a:t>
            </a:r>
          </a:p>
          <a:p>
            <a:pPr marL="45720" lvl="0" indent="0">
              <a:buNone/>
            </a:pPr>
            <a:r>
              <a:rPr lang="en-GB" sz="1400" dirty="0" smtClean="0">
                <a:latin typeface="Times New Roman" pitchFamily="18" charset="0"/>
                <a:cs typeface="Times New Roman" pitchFamily="18" charset="0"/>
              </a:rPr>
              <a:t> </a:t>
            </a:r>
            <a:r>
              <a:rPr lang="en-GB" sz="1400" dirty="0">
                <a:latin typeface="Times New Roman" pitchFamily="18" charset="0"/>
                <a:cs typeface="Times New Roman" pitchFamily="18" charset="0"/>
              </a:rPr>
              <a:t>RAM as well as a </a:t>
            </a:r>
            <a:r>
              <a:rPr lang="en-GB" sz="1400" dirty="0" smtClean="0">
                <a:latin typeface="Times New Roman" pitchFamily="18" charset="0"/>
                <a:cs typeface="Times New Roman" pitchFamily="18" charset="0"/>
              </a:rPr>
              <a:t>64kb </a:t>
            </a:r>
            <a:r>
              <a:rPr lang="en-GB" sz="1400" dirty="0">
                <a:latin typeface="Times New Roman" pitchFamily="18" charset="0"/>
                <a:cs typeface="Times New Roman" pitchFamily="18" charset="0"/>
              </a:rPr>
              <a:t>of instruction RAM.ESP8266 maximum working </a:t>
            </a:r>
            <a:endParaRPr lang="en-GB" sz="1400" dirty="0" smtClean="0">
              <a:latin typeface="Times New Roman" pitchFamily="18" charset="0"/>
              <a:cs typeface="Times New Roman" pitchFamily="18" charset="0"/>
            </a:endParaRPr>
          </a:p>
          <a:p>
            <a:pPr marL="45720" lvl="0" indent="0">
              <a:buNone/>
            </a:pPr>
            <a:r>
              <a:rPr lang="en-GB" sz="1400" dirty="0" smtClean="0">
                <a:latin typeface="Times New Roman" pitchFamily="18" charset="0"/>
                <a:cs typeface="Times New Roman" pitchFamily="18" charset="0"/>
              </a:rPr>
              <a:t>voltage </a:t>
            </a:r>
            <a:r>
              <a:rPr lang="en-GB" sz="1400" dirty="0">
                <a:latin typeface="Times New Roman" pitchFamily="18" charset="0"/>
                <a:cs typeface="Times New Roman" pitchFamily="18" charset="0"/>
              </a:rPr>
              <a:t>is 3.6V.It is mostly used </a:t>
            </a:r>
            <a:r>
              <a:rPr lang="en-GB" sz="1400" dirty="0" err="1" smtClean="0">
                <a:latin typeface="Times New Roman" pitchFamily="18" charset="0"/>
                <a:cs typeface="Times New Roman" pitchFamily="18" charset="0"/>
              </a:rPr>
              <a:t>fordevelopment</a:t>
            </a:r>
            <a:r>
              <a:rPr lang="en-GB" sz="1400" dirty="0" smtClean="0">
                <a:latin typeface="Times New Roman" pitchFamily="18" charset="0"/>
                <a:cs typeface="Times New Roman" pitchFamily="18" charset="0"/>
              </a:rPr>
              <a:t> </a:t>
            </a:r>
            <a:r>
              <a:rPr lang="en-GB" sz="1400" dirty="0">
                <a:latin typeface="Times New Roman" pitchFamily="18" charset="0"/>
                <a:cs typeface="Times New Roman" pitchFamily="18" charset="0"/>
              </a:rPr>
              <a:t>of </a:t>
            </a:r>
            <a:r>
              <a:rPr lang="en-GB" sz="1400" dirty="0" err="1">
                <a:latin typeface="Times New Roman" pitchFamily="18" charset="0"/>
                <a:cs typeface="Times New Roman" pitchFamily="18" charset="0"/>
              </a:rPr>
              <a:t>IOT.It</a:t>
            </a:r>
            <a:r>
              <a:rPr lang="en-GB" sz="1400" dirty="0">
                <a:latin typeface="Times New Roman" pitchFamily="18" charset="0"/>
                <a:cs typeface="Times New Roman" pitchFamily="18" charset="0"/>
              </a:rPr>
              <a:t> employs </a:t>
            </a:r>
            <a:endParaRPr lang="en-GB" sz="1400" dirty="0" smtClean="0">
              <a:latin typeface="Times New Roman" pitchFamily="18" charset="0"/>
              <a:cs typeface="Times New Roman" pitchFamily="18" charset="0"/>
            </a:endParaRPr>
          </a:p>
          <a:p>
            <a:pPr marL="45720" lvl="0" indent="0">
              <a:buNone/>
            </a:pPr>
            <a:r>
              <a:rPr lang="en-GB" sz="1400" dirty="0" smtClean="0">
                <a:latin typeface="Times New Roman" pitchFamily="18" charset="0"/>
                <a:cs typeface="Times New Roman" pitchFamily="18" charset="0"/>
              </a:rPr>
              <a:t>32bit </a:t>
            </a:r>
            <a:r>
              <a:rPr lang="en-GB" sz="1400" dirty="0">
                <a:latin typeface="Times New Roman" pitchFamily="18" charset="0"/>
                <a:cs typeface="Times New Roman" pitchFamily="18" charset="0"/>
              </a:rPr>
              <a:t>RISC CPU on running at </a:t>
            </a:r>
            <a:r>
              <a:rPr lang="en-GB" sz="1400" dirty="0" smtClean="0">
                <a:latin typeface="Times New Roman" pitchFamily="18" charset="0"/>
                <a:cs typeface="Times New Roman" pitchFamily="18" charset="0"/>
              </a:rPr>
              <a:t>80mhz.</a:t>
            </a:r>
            <a:endParaRPr lang="en-GB" sz="1400" dirty="0">
              <a:latin typeface="Times New Roman" pitchFamily="18" charset="0"/>
              <a:cs typeface="Times New Roman" pitchFamily="18" charset="0"/>
            </a:endParaRPr>
          </a:p>
          <a:p>
            <a:pPr marL="45720" indent="0">
              <a:buNone/>
            </a:pPr>
            <a:endParaRPr lang="en-GB" sz="1400" b="1" dirty="0">
              <a:latin typeface="Times New Roman" pitchFamily="18" charset="0"/>
              <a:cs typeface="Times New Roman" pitchFamily="18" charset="0"/>
            </a:endParaRPr>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04087" y="-20538"/>
            <a:ext cx="1876425" cy="2438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08304" y="2859782"/>
            <a:ext cx="1872208" cy="19991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409631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7" name="Google Shape;97;p20"/>
          <p:cNvSpPr txBox="1">
            <a:spLocks noGrp="1"/>
          </p:cNvSpPr>
          <p:nvPr>
            <p:ph type="body" idx="1"/>
          </p:nvPr>
        </p:nvSpPr>
        <p:spPr>
          <a:xfrm>
            <a:off x="311700" y="483518"/>
            <a:ext cx="8520600" cy="408535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400" dirty="0" smtClean="0">
                <a:latin typeface="Times New Roman" pitchFamily="18" charset="0"/>
                <a:cs typeface="Times New Roman" pitchFamily="18" charset="0"/>
              </a:rPr>
              <a:t>To </a:t>
            </a:r>
            <a:r>
              <a:rPr lang="en-GB" sz="1400" dirty="0">
                <a:latin typeface="Times New Roman" pitchFamily="18" charset="0"/>
                <a:cs typeface="Times New Roman" pitchFamily="18" charset="0"/>
              </a:rPr>
              <a:t>communicate with ESP8266 module the microcontroller needs to use a set of </a:t>
            </a:r>
            <a:r>
              <a:rPr lang="en-GB" sz="1400" dirty="0" smtClean="0">
                <a:latin typeface="Times New Roman" pitchFamily="18" charset="0"/>
                <a:cs typeface="Times New Roman" pitchFamily="18" charset="0"/>
              </a:rPr>
              <a:t>AT </a:t>
            </a:r>
            <a:r>
              <a:rPr lang="en-GB" sz="1400" dirty="0" err="1" smtClean="0">
                <a:latin typeface="Times New Roman" pitchFamily="18" charset="0"/>
                <a:cs typeface="Times New Roman" pitchFamily="18" charset="0"/>
              </a:rPr>
              <a:t>commands.Micro</a:t>
            </a:r>
            <a:r>
              <a:rPr lang="en-GB" sz="1400" dirty="0" smtClean="0">
                <a:latin typeface="Times New Roman" pitchFamily="18" charset="0"/>
                <a:cs typeface="Times New Roman" pitchFamily="18" charset="0"/>
              </a:rPr>
              <a:t> </a:t>
            </a:r>
            <a:r>
              <a:rPr lang="en-GB" sz="1400" dirty="0">
                <a:latin typeface="Times New Roman" pitchFamily="18" charset="0"/>
                <a:cs typeface="Times New Roman" pitchFamily="18" charset="0"/>
              </a:rPr>
              <a:t>controller communicates with this </a:t>
            </a:r>
            <a:r>
              <a:rPr lang="en-GB" sz="1400" dirty="0" err="1">
                <a:latin typeface="Times New Roman" pitchFamily="18" charset="0"/>
                <a:cs typeface="Times New Roman" pitchFamily="18" charset="0"/>
              </a:rPr>
              <a:t>wifi</a:t>
            </a:r>
            <a:r>
              <a:rPr lang="en-GB" sz="1400" dirty="0">
                <a:latin typeface="Times New Roman" pitchFamily="18" charset="0"/>
                <a:cs typeface="Times New Roman" pitchFamily="18" charset="0"/>
              </a:rPr>
              <a:t> module using UART having specific baud rate.</a:t>
            </a:r>
            <a:endParaRPr sz="1400" dirty="0">
              <a:latin typeface="Times New Roman" pitchFamily="18" charset="0"/>
              <a:cs typeface="Times New Roman" pitchFamily="18" charset="0"/>
            </a:endParaRPr>
          </a:p>
          <a:p>
            <a:pPr marL="114300" indent="0">
              <a:buNone/>
            </a:pPr>
            <a:r>
              <a:rPr lang="en-GB" sz="1600" b="1" dirty="0" smtClean="0">
                <a:latin typeface="Times New Roman" pitchFamily="18" charset="0"/>
                <a:cs typeface="Times New Roman" pitchFamily="18" charset="0"/>
              </a:rPr>
              <a:t>  Pin </a:t>
            </a:r>
            <a:r>
              <a:rPr lang="en-GB" sz="1600" b="1" dirty="0">
                <a:latin typeface="Times New Roman" pitchFamily="18" charset="0"/>
                <a:cs typeface="Times New Roman" pitchFamily="18" charset="0"/>
              </a:rPr>
              <a:t>Description of ESP8266 ESP-01 Module</a:t>
            </a:r>
          </a:p>
          <a:p>
            <a:r>
              <a:rPr lang="en-GB" sz="1600" b="1" dirty="0">
                <a:latin typeface="Times New Roman" pitchFamily="18" charset="0"/>
                <a:cs typeface="Times New Roman" pitchFamily="18" charset="0"/>
              </a:rPr>
              <a:t>VCC</a:t>
            </a:r>
            <a:r>
              <a:rPr lang="en-GB" sz="1600" dirty="0">
                <a:latin typeface="Times New Roman" pitchFamily="18" charset="0"/>
                <a:cs typeface="Times New Roman" pitchFamily="18" charset="0"/>
              </a:rPr>
              <a:t>: It is the power pin through which 3.3V is supplied.</a:t>
            </a:r>
          </a:p>
          <a:p>
            <a:r>
              <a:rPr lang="en-GB" sz="1600" b="1" dirty="0">
                <a:latin typeface="Times New Roman" pitchFamily="18" charset="0"/>
                <a:cs typeface="Times New Roman" pitchFamily="18" charset="0"/>
              </a:rPr>
              <a:t>GND</a:t>
            </a:r>
            <a:r>
              <a:rPr lang="en-GB" sz="1600" dirty="0">
                <a:latin typeface="Times New Roman" pitchFamily="18" charset="0"/>
                <a:cs typeface="Times New Roman" pitchFamily="18" charset="0"/>
              </a:rPr>
              <a:t>: It is the ground pin.</a:t>
            </a:r>
          </a:p>
          <a:p>
            <a:r>
              <a:rPr lang="en-GB" sz="1600" b="1" dirty="0">
                <a:latin typeface="Times New Roman" pitchFamily="18" charset="0"/>
                <a:cs typeface="Times New Roman" pitchFamily="18" charset="0"/>
              </a:rPr>
              <a:t>TX</a:t>
            </a:r>
            <a:r>
              <a:rPr lang="en-GB" sz="1600" dirty="0">
                <a:latin typeface="Times New Roman" pitchFamily="18" charset="0"/>
                <a:cs typeface="Times New Roman" pitchFamily="18" charset="0"/>
              </a:rPr>
              <a:t>: This pin is used to transmit serial data to other devices.</a:t>
            </a:r>
          </a:p>
          <a:p>
            <a:r>
              <a:rPr lang="en-GB" sz="1600" b="1" dirty="0">
                <a:latin typeface="Times New Roman" pitchFamily="18" charset="0"/>
                <a:cs typeface="Times New Roman" pitchFamily="18" charset="0"/>
              </a:rPr>
              <a:t>RX</a:t>
            </a:r>
            <a:r>
              <a:rPr lang="en-GB" sz="1600" dirty="0">
                <a:latin typeface="Times New Roman" pitchFamily="18" charset="0"/>
                <a:cs typeface="Times New Roman" pitchFamily="18" charset="0"/>
              </a:rPr>
              <a:t>: The RX pin is used to receive serial data from other devices.</a:t>
            </a:r>
          </a:p>
          <a:p>
            <a:r>
              <a:rPr lang="en-GB" sz="1600" b="1" dirty="0">
                <a:latin typeface="Times New Roman" pitchFamily="18" charset="0"/>
                <a:cs typeface="Times New Roman" pitchFamily="18" charset="0"/>
              </a:rPr>
              <a:t>RST</a:t>
            </a:r>
            <a:r>
              <a:rPr lang="en-GB" sz="1600" dirty="0">
                <a:latin typeface="Times New Roman" pitchFamily="18" charset="0"/>
                <a:cs typeface="Times New Roman" pitchFamily="18" charset="0"/>
              </a:rPr>
              <a:t>: It is the Reset Pin and it is an active LOW Pin. (ESP8266 </a:t>
            </a:r>
            <a:endParaRPr lang="en-GB" sz="1600" dirty="0" smtClean="0">
              <a:latin typeface="Times New Roman" pitchFamily="18" charset="0"/>
              <a:cs typeface="Times New Roman" pitchFamily="18" charset="0"/>
            </a:endParaRPr>
          </a:p>
          <a:p>
            <a:r>
              <a:rPr lang="en-GB" sz="1600" dirty="0" smtClean="0">
                <a:latin typeface="Times New Roman" pitchFamily="18" charset="0"/>
                <a:cs typeface="Times New Roman" pitchFamily="18" charset="0"/>
              </a:rPr>
              <a:t>will </a:t>
            </a:r>
            <a:r>
              <a:rPr lang="en-GB" sz="1600" dirty="0">
                <a:latin typeface="Times New Roman" pitchFamily="18" charset="0"/>
                <a:cs typeface="Times New Roman" pitchFamily="18" charset="0"/>
              </a:rPr>
              <a:t>reset if the RST pin receives LOW signal).</a:t>
            </a:r>
          </a:p>
          <a:p>
            <a:r>
              <a:rPr lang="en-GB" sz="1600" b="1" dirty="0">
                <a:latin typeface="Times New Roman" pitchFamily="18" charset="0"/>
                <a:cs typeface="Times New Roman" pitchFamily="18" charset="0"/>
              </a:rPr>
              <a:t>CH_PD</a:t>
            </a:r>
            <a:r>
              <a:rPr lang="en-GB" sz="1600" dirty="0">
                <a:latin typeface="Times New Roman" pitchFamily="18" charset="0"/>
                <a:cs typeface="Times New Roman" pitchFamily="18" charset="0"/>
              </a:rPr>
              <a:t>: This is the chip enable pin and it is an active HIGH Pin. </a:t>
            </a:r>
            <a:endParaRPr lang="en-GB" sz="1600" dirty="0" smtClean="0">
              <a:latin typeface="Times New Roman" pitchFamily="18" charset="0"/>
              <a:cs typeface="Times New Roman" pitchFamily="18" charset="0"/>
            </a:endParaRPr>
          </a:p>
          <a:p>
            <a:r>
              <a:rPr lang="en-GB" sz="1600" dirty="0" smtClean="0">
                <a:latin typeface="Times New Roman" pitchFamily="18" charset="0"/>
                <a:cs typeface="Times New Roman" pitchFamily="18" charset="0"/>
              </a:rPr>
              <a:t>It </a:t>
            </a:r>
            <a:r>
              <a:rPr lang="en-GB" sz="1600" dirty="0">
                <a:latin typeface="Times New Roman" pitchFamily="18" charset="0"/>
                <a:cs typeface="Times New Roman" pitchFamily="18" charset="0"/>
              </a:rPr>
              <a:t>is usually connected to 3.3V.</a:t>
            </a:r>
          </a:p>
          <a:p>
            <a:r>
              <a:rPr lang="en-GB" sz="1600" b="1" dirty="0">
                <a:latin typeface="Times New Roman" pitchFamily="18" charset="0"/>
                <a:cs typeface="Times New Roman" pitchFamily="18" charset="0"/>
              </a:rPr>
              <a:t>GPIO0</a:t>
            </a:r>
            <a:r>
              <a:rPr lang="en-GB" sz="1600" dirty="0">
                <a:latin typeface="Times New Roman" pitchFamily="18" charset="0"/>
                <a:cs typeface="Times New Roman" pitchFamily="18" charset="0"/>
              </a:rPr>
              <a:t>: The GPIO0 (General Purpose I/O) Pin has dual functions – one for normal GPIO Operation and other for enabling the Programming Mode of ESP8266.</a:t>
            </a:r>
          </a:p>
          <a:p>
            <a:r>
              <a:rPr lang="en-GB" sz="1600" b="1" dirty="0">
                <a:latin typeface="Times New Roman" pitchFamily="18" charset="0"/>
                <a:cs typeface="Times New Roman" pitchFamily="18" charset="0"/>
              </a:rPr>
              <a:t>GPIO2</a:t>
            </a:r>
            <a:r>
              <a:rPr lang="en-GB" sz="1600" dirty="0">
                <a:latin typeface="Times New Roman" pitchFamily="18" charset="0"/>
                <a:cs typeface="Times New Roman" pitchFamily="18" charset="0"/>
              </a:rPr>
              <a:t>: This is GPIO Pin.</a:t>
            </a:r>
          </a:p>
          <a:p>
            <a:pPr marL="0" lvl="0" indent="0" algn="l" rtl="0">
              <a:spcBef>
                <a:spcPts val="1600"/>
              </a:spcBef>
              <a:spcAft>
                <a:spcPts val="1600"/>
              </a:spcAft>
              <a:buNone/>
            </a:pPr>
            <a:endParaRPr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00192" y="1981200"/>
            <a:ext cx="2857500" cy="1181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theme/theme1.xml><?xml version="1.0" encoding="utf-8"?>
<a:theme xmlns:a="http://schemas.openxmlformats.org/drawingml/2006/main" name="Slipstream">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Slipstream">
      <a:majorFont>
        <a:latin typeface="Trebuchet MS"/>
        <a:ea typeface=""/>
        <a:cs typeface=""/>
        <a:font script="Jpan" typeface="HGｺﾞｼｯｸM"/>
        <a:font script="Hang" typeface="HY그래픽B"/>
        <a:font script="Hans" typeface="方正姚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HGｺﾞｼｯｸM"/>
        <a:font script="Hang" typeface="HY그래픽M"/>
        <a:font script="Hans" typeface="方正姚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ipstream">
      <a:fillStyleLst>
        <a:solidFill>
          <a:schemeClr val="phClr"/>
        </a:solidFill>
        <a:gradFill rotWithShape="1">
          <a:gsLst>
            <a:gs pos="28000">
              <a:schemeClr val="phClr">
                <a:tint val="18000"/>
                <a:satMod val="120000"/>
                <a:lumMod val="88000"/>
              </a:schemeClr>
            </a:gs>
            <a:gs pos="100000">
              <a:schemeClr val="phClr">
                <a:tint val="40000"/>
                <a:satMod val="100000"/>
                <a:lumMod val="78000"/>
              </a:schemeClr>
            </a:gs>
          </a:gsLst>
          <a:lin ang="5400000" scaled="0"/>
        </a:gradFill>
        <a:gradFill rotWithShape="1">
          <a:gsLst>
            <a:gs pos="0">
              <a:schemeClr val="phClr">
                <a:lumMod val="95000"/>
              </a:schemeClr>
            </a:gs>
            <a:gs pos="100000">
              <a:schemeClr val="phClr">
                <a:shade val="82000"/>
                <a:satMod val="125000"/>
                <a:lumMod val="74000"/>
              </a:schemeClr>
            </a:gs>
          </a:gsLst>
          <a:lin ang="5400000" scaled="0"/>
        </a:gradFill>
      </a:fillStyleLst>
      <a:lnStyleLst>
        <a:ln w="9525" cap="flat" cmpd="sng" algn="ctr">
          <a:solidFill>
            <a:schemeClr val="phClr"/>
          </a:solidFill>
          <a:prstDash val="solid"/>
        </a:ln>
        <a:ln w="15875" cap="flat" cmpd="sng" algn="ctr">
          <a:solidFill>
            <a:schemeClr val="phClr">
              <a:shade val="75000"/>
              <a:satMod val="125000"/>
              <a:lumMod val="75000"/>
            </a:schemeClr>
          </a:solidFill>
          <a:prstDash val="solid"/>
        </a:ln>
        <a:ln w="25400" cap="flat" cmpd="sng" algn="ctr">
          <a:solidFill>
            <a:schemeClr val="phClr"/>
          </a:solidFill>
          <a:prstDash val="solid"/>
        </a:ln>
      </a:lnStyleLst>
      <a:effectStyleLst>
        <a:effectStyle>
          <a:effectLst>
            <a:outerShdw blurRad="63500" dist="50800" dir="5400000" sx="98000" sy="98000" rotWithShape="0">
              <a:srgbClr val="000000">
                <a:alpha val="20000"/>
              </a:srgbClr>
            </a:outerShdw>
          </a:effectLst>
        </a:effectStyle>
        <a:effectStyle>
          <a:effectLst>
            <a:outerShdw blurRad="40005" dist="22984" dir="5400000" rotWithShape="0">
              <a:srgbClr val="000000">
                <a:alpha val="45000"/>
              </a:srgbClr>
            </a:outerShdw>
          </a:effectLst>
          <a:scene3d>
            <a:camera prst="orthographicFront">
              <a:rot lat="0" lon="0" rev="0"/>
            </a:camera>
            <a:lightRig rig="balanced" dir="tr"/>
          </a:scene3d>
          <a:sp3d prstMaterial="matte">
            <a:bevelT w="19050" h="38100"/>
          </a:sp3d>
        </a:effectStyle>
        <a:effectStyle>
          <a:effectLst>
            <a:reflection blurRad="38100" stA="26000" endPos="23000" dist="25400" dir="5400000" sy="-100000" rotWithShape="0"/>
          </a:effectLst>
          <a:scene3d>
            <a:camera prst="orthographicFront">
              <a:rot lat="0" lon="0" rev="0"/>
            </a:camera>
            <a:lightRig rig="balanced" dir="tr"/>
          </a:scene3d>
          <a:sp3d contourW="14605" prstMaterial="plastic">
            <a:bevelT w="50800"/>
            <a:contourClr>
              <a:schemeClr val="phClr">
                <a:shade val="30000"/>
                <a:satMod val="120000"/>
              </a:schemeClr>
            </a:contourClr>
          </a:sp3d>
        </a:effectStyle>
      </a:effectStyleLst>
      <a:bgFillStyleLst>
        <a:solidFill>
          <a:schemeClr val="phClr"/>
        </a:solidFill>
        <a:gradFill rotWithShape="1">
          <a:gsLst>
            <a:gs pos="0">
              <a:schemeClr val="phClr">
                <a:tint val="98000"/>
                <a:shade val="90000"/>
                <a:satMod val="160000"/>
                <a:lumMod val="100000"/>
              </a:schemeClr>
            </a:gs>
            <a:gs pos="60000">
              <a:schemeClr val="phClr">
                <a:tint val="95000"/>
                <a:shade val="100000"/>
                <a:satMod val="130000"/>
                <a:lumMod val="130000"/>
              </a:schemeClr>
            </a:gs>
            <a:gs pos="100000">
              <a:schemeClr val="phClr">
                <a:tint val="97000"/>
                <a:shade val="100000"/>
                <a:hueMod val="100000"/>
                <a:satMod val="140000"/>
                <a:lumMod val="80000"/>
              </a:schemeClr>
            </a:gs>
          </a:gsLst>
          <a:path path="circle">
            <a:fillToRect l="20000" t="10000" r="20000" b="60000"/>
          </a:path>
        </a:gradFill>
        <a:gradFill rotWithShape="1">
          <a:gsLst>
            <a:gs pos="0">
              <a:schemeClr val="phClr">
                <a:tint val="94000"/>
                <a:satMod val="160000"/>
                <a:lumMod val="160000"/>
              </a:schemeClr>
            </a:gs>
            <a:gs pos="42000">
              <a:schemeClr val="phClr">
                <a:tint val="94000"/>
                <a:shade val="94000"/>
                <a:satMod val="160000"/>
                <a:lumMod val="130000"/>
              </a:schemeClr>
            </a:gs>
            <a:gs pos="100000">
              <a:schemeClr val="phClr">
                <a:tint val="97000"/>
                <a:shade val="94000"/>
                <a:satMod val="180000"/>
                <a:lumMod val="84000"/>
              </a:schemeClr>
            </a:gs>
          </a:gsLst>
          <a:path path="circle">
            <a:fillToRect l="24000" t="44000" r="24000" b="12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Slipstream</Template>
  <TotalTime>309</TotalTime>
  <Words>1520</Words>
  <Application>Microsoft Office PowerPoint</Application>
  <PresentationFormat>On-screen Show (16:9)</PresentationFormat>
  <Paragraphs>103</Paragraphs>
  <Slides>13</Slides>
  <Notes>6</Notes>
  <HiddenSlides>0</HiddenSlides>
  <MMClips>0</MMClips>
  <ScaleCrop>false</ScaleCrop>
  <HeadingPairs>
    <vt:vector size="4" baseType="variant">
      <vt:variant>
        <vt:lpstr>Theme</vt:lpstr>
      </vt:variant>
      <vt:variant>
        <vt:i4>1</vt:i4>
      </vt:variant>
      <vt:variant>
        <vt:lpstr>Slide Titles</vt:lpstr>
      </vt:variant>
      <vt:variant>
        <vt:i4>13</vt:i4>
      </vt:variant>
    </vt:vector>
  </HeadingPairs>
  <TitlesOfParts>
    <vt:vector size="14" baseType="lpstr">
      <vt:lpstr>Slipstream</vt:lpstr>
      <vt:lpstr>PowerPoint Presentation</vt:lpstr>
      <vt:lpstr>PowerPoint Presentation</vt:lpstr>
      <vt:lpstr>INTRODUCTION:</vt:lpstr>
      <vt:lpstr>PowerPoint Presentation</vt:lpstr>
      <vt:lpstr>PowerPoint Presentation</vt:lpstr>
      <vt:lpstr>SYSTEM HARDWARE DESIGN:</vt:lpstr>
      <vt:lpstr>SOIL MOISTURE SENSOR:</vt:lpstr>
      <vt:lpstr>PowerPoint Presentation</vt:lpstr>
      <vt:lpstr>PowerPoint Presentation</vt:lpstr>
      <vt:lpstr>WORKING OF THE SYSTEM:</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rohitha guttikonda</dc:creator>
  <cp:lastModifiedBy>Windows User</cp:lastModifiedBy>
  <cp:revision>26</cp:revision>
  <dcterms:modified xsi:type="dcterms:W3CDTF">2019-02-21T12:56:19Z</dcterms:modified>
</cp:coreProperties>
</file>